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257" r:id="rId3"/>
    <p:sldId id="285" r:id="rId4"/>
    <p:sldId id="286" r:id="rId5"/>
    <p:sldId id="287" r:id="rId6"/>
    <p:sldId id="258" r:id="rId7"/>
    <p:sldId id="259" r:id="rId8"/>
    <p:sldId id="260" r:id="rId9"/>
    <p:sldId id="261" r:id="rId10"/>
    <p:sldId id="262" r:id="rId11"/>
    <p:sldId id="263" r:id="rId12"/>
    <p:sldId id="264" r:id="rId13"/>
    <p:sldId id="288" r:id="rId14"/>
    <p:sldId id="289" r:id="rId15"/>
    <p:sldId id="290" r:id="rId16"/>
    <p:sldId id="291" r:id="rId17"/>
    <p:sldId id="293" r:id="rId18"/>
    <p:sldId id="292" r:id="rId19"/>
    <p:sldId id="294" r:id="rId20"/>
    <p:sldId id="295" r:id="rId21"/>
    <p:sldId id="297" r:id="rId22"/>
    <p:sldId id="296" r:id="rId23"/>
    <p:sldId id="298" r:id="rId24"/>
    <p:sldId id="299" r:id="rId25"/>
    <p:sldId id="272" r:id="rId26"/>
    <p:sldId id="301" r:id="rId27"/>
    <p:sldId id="265" r:id="rId28"/>
    <p:sldId id="267" r:id="rId29"/>
    <p:sldId id="266" r:id="rId30"/>
    <p:sldId id="268" r:id="rId31"/>
    <p:sldId id="269" r:id="rId32"/>
    <p:sldId id="270" r:id="rId33"/>
    <p:sldId id="271" r:id="rId34"/>
    <p:sldId id="300" r:id="rId35"/>
    <p:sldId id="273" r:id="rId36"/>
    <p:sldId id="274" r:id="rId37"/>
    <p:sldId id="275" r:id="rId38"/>
    <p:sldId id="276" r:id="rId39"/>
    <p:sldId id="277" r:id="rId40"/>
    <p:sldId id="278" r:id="rId41"/>
    <p:sldId id="279" r:id="rId42"/>
    <p:sldId id="281" r:id="rId43"/>
    <p:sldId id="280" r:id="rId44"/>
    <p:sldId id="282" r:id="rId45"/>
    <p:sldId id="283" r:id="rId46"/>
    <p:sldId id="284" r:id="rId4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p:cViewPr>
        <p:scale>
          <a:sx n="70" d="100"/>
          <a:sy n="70" d="100"/>
        </p:scale>
        <p:origin x="-1836"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3375ACD-C4E8-43CA-9DFC-C7E7ED785858}" type="datetimeFigureOut">
              <a:rPr lang="en-US" smtClean="0"/>
              <a:t>7/27/2012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FDF4D5CB-4FA6-43FB-A05E-1E50DB3A2061}" type="slidenum">
              <a:rPr lang="en-US" smtClean="0"/>
              <a:t>‹#›</a:t>
            </a:fld>
            <a:endParaRPr lang="en-US" dirty="0"/>
          </a:p>
        </p:txBody>
      </p:sp>
    </p:spTree>
    <p:extLst>
      <p:ext uri="{BB962C8B-B14F-4D97-AF65-F5344CB8AC3E}">
        <p14:creationId xmlns:p14="http://schemas.microsoft.com/office/powerpoint/2010/main" val="386009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4D5CB-4FA6-43FB-A05E-1E50DB3A2061}" type="slidenum">
              <a:rPr lang="en-US" smtClean="0"/>
              <a:t>37</a:t>
            </a:fld>
            <a:endParaRPr lang="en-US" dirty="0"/>
          </a:p>
        </p:txBody>
      </p:sp>
    </p:spTree>
    <p:extLst>
      <p:ext uri="{BB962C8B-B14F-4D97-AF65-F5344CB8AC3E}">
        <p14:creationId xmlns:p14="http://schemas.microsoft.com/office/powerpoint/2010/main" val="93971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0FE3C98-A3DA-4BC0-AA20-88532FCE9ECA}" type="datetimeFigureOut">
              <a:rPr lang="en-US" smtClean="0"/>
              <a:t>7/27/2012</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BBD52BA-44D2-4BE0-8666-AC05EC499A6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FE3C98-A3DA-4BC0-AA20-88532FCE9ECA}" type="datetimeFigureOut">
              <a:rPr lang="en-US" smtClean="0"/>
              <a:t>7/27/2012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BBD52BA-44D2-4BE0-8666-AC05EC499A6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0FE3C98-A3DA-4BC0-AA20-88532FCE9ECA}" type="datetimeFigureOut">
              <a:rPr lang="en-US" smtClean="0"/>
              <a:t>7/27/2012</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BBD52BA-44D2-4BE0-8666-AC05EC499A6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FE3C98-A3DA-4BC0-AA20-88532FCE9ECA}" type="datetimeFigureOut">
              <a:rPr lang="en-US" smtClean="0"/>
              <a:t>7/27/2012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BBD52BA-44D2-4BE0-8666-AC05EC499A6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0FE3C98-A3DA-4BC0-AA20-88532FCE9ECA}" type="datetimeFigureOut">
              <a:rPr lang="en-US" smtClean="0"/>
              <a:t>7/27/2012</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BBD52BA-44D2-4BE0-8666-AC05EC499A6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FE3C98-A3DA-4BC0-AA20-88532FCE9ECA}" type="datetimeFigureOut">
              <a:rPr lang="en-US" smtClean="0"/>
              <a:t>7/27/2012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BBD52BA-44D2-4BE0-8666-AC05EC499A6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FE3C98-A3DA-4BC0-AA20-88532FCE9ECA}" type="datetimeFigureOut">
              <a:rPr lang="en-US" smtClean="0"/>
              <a:t>7/27/2012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BBD52BA-44D2-4BE0-8666-AC05EC499A6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0FE3C98-A3DA-4BC0-AA20-88532FCE9ECA}" type="datetimeFigureOut">
              <a:rPr lang="en-US" smtClean="0"/>
              <a:t>7/27/2012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BBD52BA-44D2-4BE0-8666-AC05EC499A6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0FE3C98-A3DA-4BC0-AA20-88532FCE9ECA}" type="datetimeFigureOut">
              <a:rPr lang="en-US" smtClean="0"/>
              <a:t>7/27/2012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2BBD52BA-44D2-4BE0-8666-AC05EC499A6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FE3C98-A3DA-4BC0-AA20-88532FCE9ECA}" type="datetimeFigureOut">
              <a:rPr lang="en-US" smtClean="0"/>
              <a:t>7/27/2012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BBD52BA-44D2-4BE0-8666-AC05EC499A6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0FE3C98-A3DA-4BC0-AA20-88532FCE9ECA}" type="datetimeFigureOut">
              <a:rPr lang="en-US" smtClean="0"/>
              <a:t>7/27/2012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BBD52BA-44D2-4BE0-8666-AC05EC499A60}"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0FE3C98-A3DA-4BC0-AA20-88532FCE9ECA}" type="datetimeFigureOut">
              <a:rPr lang="en-US" smtClean="0"/>
              <a:t>7/27/2012</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BBD52BA-44D2-4BE0-8666-AC05EC499A6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0.xml"/><Relationship Id="rId5" Type="http://schemas.openxmlformats.org/officeDocument/2006/relationships/slide" Target="slide33.xml"/><Relationship Id="rId4" Type="http://schemas.openxmlformats.org/officeDocument/2006/relationships/slide" Target="slide27.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9.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2.xml"/><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3.xml"/><Relationship Id="rId7"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9.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7.xml"/><Relationship Id="rId9"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5.xml"/><Relationship Id="rId7" Type="http://schemas.openxmlformats.org/officeDocument/2006/relationships/slide" Target="slide39.xml"/><Relationship Id="rId2" Type="http://schemas.openxmlformats.org/officeDocument/2006/relationships/slide" Target="slide25.xml"/><Relationship Id="rId1" Type="http://schemas.openxmlformats.org/officeDocument/2006/relationships/slideLayout" Target="../slideLayouts/slideLayout9.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7.xml"/><Relationship Id="rId7" Type="http://schemas.openxmlformats.org/officeDocument/2006/relationships/slide" Target="slide22.xml"/><Relationship Id="rId2" Type="http://schemas.openxmlformats.org/officeDocument/2006/relationships/slide" Target="slide18.xml"/><Relationship Id="rId1" Type="http://schemas.openxmlformats.org/officeDocument/2006/relationships/slideLayout" Target="../slideLayouts/slideLayout9.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 Id="rId9" Type="http://schemas.openxmlformats.org/officeDocument/2006/relationships/image" Target="../media/image5.jp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43.xml"/><Relationship Id="rId7" Type="http://schemas.openxmlformats.org/officeDocument/2006/relationships/slide" Target="slide46.xml"/><Relationship Id="rId2" Type="http://schemas.openxmlformats.org/officeDocument/2006/relationships/slide" Target="slide41.xml"/><Relationship Id="rId1" Type="http://schemas.openxmlformats.org/officeDocument/2006/relationships/slideLayout" Target="../slideLayouts/slideLayout9.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6.xml"/><Relationship Id="rId1" Type="http://schemas.openxmlformats.org/officeDocument/2006/relationships/slideLayout" Target="../slideLayouts/slideLayout9.xml"/><Relationship Id="rId6" Type="http://schemas.openxmlformats.org/officeDocument/2006/relationships/slide" Target="slide25.xml"/><Relationship Id="rId5" Type="http://schemas.openxmlformats.org/officeDocument/2006/relationships/slide" Target="slide26.xml"/><Relationship Id="rId4" Type="http://schemas.openxmlformats.org/officeDocument/2006/relationships/slide" Target="slide23.xml"/><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27" y="762000"/>
            <a:ext cx="7269076" cy="14906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6"/>
          <p:cNvSpPr>
            <a:spLocks noGrp="1"/>
          </p:cNvSpPr>
          <p:nvPr>
            <p:ph type="subTitle" idx="1"/>
          </p:nvPr>
        </p:nvSpPr>
        <p:spPr>
          <a:xfrm>
            <a:off x="3276600" y="2590800"/>
            <a:ext cx="5334000" cy="3886200"/>
          </a:xfrm>
          <a:gradFill>
            <a:gsLst>
              <a:gs pos="0">
                <a:schemeClr val="bg1">
                  <a:lumMod val="65000"/>
                </a:schemeClr>
              </a:gs>
              <a:gs pos="76000">
                <a:schemeClr val="bg2">
                  <a:tint val="85000"/>
                  <a:shade val="75000"/>
                  <a:satMod val="120000"/>
                </a:schemeClr>
              </a:gs>
              <a:gs pos="100000">
                <a:schemeClr val="bg2">
                  <a:tint val="86000"/>
                  <a:shade val="50000"/>
                  <a:satMod val="130000"/>
                </a:schemeClr>
              </a:gs>
            </a:gsLst>
            <a:lin ang="5400000" scaled="0"/>
          </a:gradFill>
        </p:spPr>
        <p:txBody>
          <a:bodyPr>
            <a:normAutofit fontScale="92500" lnSpcReduction="20000"/>
          </a:bodyPr>
          <a:lstStyle/>
          <a:p>
            <a:pPr algn="l"/>
            <a:endParaRPr lang="en-US" sz="1000" smtClean="0"/>
          </a:p>
          <a:p>
            <a:pPr algn="l"/>
            <a:r>
              <a:rPr lang="en-US" sz="2800" smtClean="0">
                <a:solidFill>
                  <a:schemeClr val="tx1"/>
                </a:solidFill>
              </a:rPr>
              <a:t>Making thinking visible by fostering four “thinking ideals”:</a:t>
            </a:r>
          </a:p>
          <a:p>
            <a:pPr marL="1714500" lvl="3" indent="-342900" algn="l">
              <a:buClr>
                <a:srgbClr val="FF0000"/>
              </a:buClr>
              <a:buFont typeface="Wingdings" pitchFamily="2" charset="2"/>
              <a:buChar char="q"/>
            </a:pPr>
            <a:r>
              <a:rPr lang="en-US" sz="2800" smtClean="0">
                <a:solidFill>
                  <a:schemeClr val="tx1">
                    <a:lumMod val="65000"/>
                    <a:lumOff val="35000"/>
                  </a:schemeClr>
                </a:solidFill>
                <a:hlinkClick r:id="rId3" action="ppaction://hlinksldjump"/>
              </a:rPr>
              <a:t>Understanding</a:t>
            </a:r>
            <a:endParaRPr lang="en-US" sz="2800" smtClean="0">
              <a:solidFill>
                <a:schemeClr val="tx1">
                  <a:lumMod val="65000"/>
                  <a:lumOff val="35000"/>
                </a:schemeClr>
              </a:solidFill>
            </a:endParaRPr>
          </a:p>
          <a:p>
            <a:pPr marL="1714500" lvl="3" indent="-342900" algn="l">
              <a:buClr>
                <a:srgbClr val="FF0000"/>
              </a:buClr>
              <a:buFont typeface="Wingdings" pitchFamily="2" charset="2"/>
              <a:buChar char="q"/>
            </a:pPr>
            <a:r>
              <a:rPr lang="en-US" sz="2800" smtClean="0">
                <a:solidFill>
                  <a:schemeClr val="tx1">
                    <a:lumMod val="65000"/>
                    <a:lumOff val="35000"/>
                  </a:schemeClr>
                </a:solidFill>
                <a:hlinkClick r:id="rId4" action="ppaction://hlinksldjump"/>
              </a:rPr>
              <a:t>Fairness</a:t>
            </a:r>
            <a:endParaRPr lang="en-US" sz="2800" smtClean="0">
              <a:solidFill>
                <a:schemeClr val="tx1">
                  <a:lumMod val="65000"/>
                  <a:lumOff val="35000"/>
                </a:schemeClr>
              </a:solidFill>
            </a:endParaRPr>
          </a:p>
          <a:p>
            <a:pPr marL="1714500" lvl="3" indent="-342900" algn="l">
              <a:buClr>
                <a:srgbClr val="FF0000"/>
              </a:buClr>
              <a:buFont typeface="Wingdings" pitchFamily="2" charset="2"/>
              <a:buChar char="q"/>
            </a:pPr>
            <a:r>
              <a:rPr lang="en-US" sz="2800" smtClean="0">
                <a:solidFill>
                  <a:schemeClr val="tx1">
                    <a:lumMod val="65000"/>
                    <a:lumOff val="35000"/>
                  </a:schemeClr>
                </a:solidFill>
                <a:hlinkClick r:id="rId5" action="ppaction://hlinksldjump"/>
              </a:rPr>
              <a:t>Truth</a:t>
            </a:r>
            <a:endParaRPr lang="en-US" sz="2800" smtClean="0">
              <a:solidFill>
                <a:schemeClr val="tx1">
                  <a:lumMod val="65000"/>
                  <a:lumOff val="35000"/>
                </a:schemeClr>
              </a:solidFill>
            </a:endParaRPr>
          </a:p>
          <a:p>
            <a:pPr marL="1714500" lvl="3" indent="-342900" algn="l">
              <a:buClr>
                <a:srgbClr val="FF0000"/>
              </a:buClr>
              <a:buFont typeface="Wingdings" pitchFamily="2" charset="2"/>
              <a:buChar char="q"/>
            </a:pPr>
            <a:r>
              <a:rPr lang="en-US" sz="2800" smtClean="0">
                <a:solidFill>
                  <a:schemeClr val="tx1">
                    <a:lumMod val="65000"/>
                    <a:lumOff val="35000"/>
                  </a:schemeClr>
                </a:solidFill>
                <a:hlinkClick r:id="rId6" action="ppaction://hlinksldjump"/>
              </a:rPr>
              <a:t>Creativity</a:t>
            </a:r>
            <a:endParaRPr lang="en-US" sz="2800" smtClean="0">
              <a:solidFill>
                <a:schemeClr val="tx1">
                  <a:lumMod val="65000"/>
                  <a:lumOff val="35000"/>
                </a:schemeClr>
              </a:solidFill>
            </a:endParaRPr>
          </a:p>
          <a:p>
            <a:pPr lvl="3" algn="l">
              <a:buClr>
                <a:srgbClr val="FF0000"/>
              </a:buClr>
            </a:pPr>
            <a:endParaRPr lang="en-US" sz="1000" smtClean="0">
              <a:solidFill>
                <a:schemeClr val="tx1">
                  <a:lumMod val="65000"/>
                  <a:lumOff val="35000"/>
                </a:schemeClr>
              </a:solidFill>
            </a:endParaRPr>
          </a:p>
          <a:p>
            <a:pPr algn="l"/>
            <a:r>
              <a:rPr lang="en-US" sz="1500" smtClean="0">
                <a:solidFill>
                  <a:schemeClr val="tx1"/>
                </a:solidFill>
              </a:rPr>
              <a:t>Ritchhart, Ron, Mark Church, and Karin Morrison. </a:t>
            </a:r>
            <a:r>
              <a:rPr lang="en-US" sz="1500" i="1" smtClean="0">
                <a:solidFill>
                  <a:schemeClr val="tx1"/>
                </a:solidFill>
              </a:rPr>
              <a:t>Making Thinking Visible: How to Promote Engagement, Understanding, and Independence for All Learners</a:t>
            </a:r>
            <a:r>
              <a:rPr lang="en-US" sz="1500" smtClean="0">
                <a:solidFill>
                  <a:schemeClr val="tx1"/>
                </a:solidFill>
              </a:rPr>
              <a:t>. San Francisco, CA: Jossey-Bass, 2011. Print.</a:t>
            </a:r>
          </a:p>
          <a:p>
            <a:pPr algn="l"/>
            <a:r>
              <a:rPr lang="en-US" sz="1500" smtClean="0">
                <a:solidFill>
                  <a:schemeClr val="tx1"/>
                </a:solidFill>
              </a:rPr>
              <a:t>http://pzweb.harvard.edu/vt/VisibleThinking_html_files/VisibleThinking1.html</a:t>
            </a:r>
          </a:p>
          <a:p>
            <a:pPr algn="l"/>
            <a:endParaRPr lang="en-US" sz="2800" smtClean="0"/>
          </a:p>
          <a:p>
            <a:pPr marL="342900" indent="-342900" algn="ctr">
              <a:buFont typeface="Wingdings" pitchFamily="2" charset="2"/>
              <a:buChar char="q"/>
            </a:pPr>
            <a:endParaRPr lang="en-US" smtClean="0"/>
          </a:p>
          <a:p>
            <a:pPr marL="342900" indent="-342900" algn="ctr">
              <a:buFont typeface="Wingdings" pitchFamily="2" charset="2"/>
              <a:buChar char="q"/>
            </a:pPr>
            <a:endParaRPr lang="en-US" dirty="0"/>
          </a:p>
        </p:txBody>
      </p:sp>
    </p:spTree>
    <p:extLst>
      <p:ext uri="{BB962C8B-B14F-4D97-AF65-F5344CB8AC3E}">
        <p14:creationId xmlns:p14="http://schemas.microsoft.com/office/powerpoint/2010/main" val="365459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04800"/>
            <a:ext cx="7848600" cy="1362075"/>
          </a:xfrm>
          <a:prstGeom prst="rect">
            <a:avLst/>
          </a:prstGeom>
        </p:spPr>
        <p:txBody>
          <a:bodyPr vert="horz" lIns="45720" tIns="0" rIns="45720" bIns="0" anchor="t" anchorCtr="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000" dirty="0" smtClean="0">
                <a:hlinkClick r:id="rId2" action="ppaction://hlinksldjump"/>
              </a:rPr>
              <a:t>I Used to think…, </a:t>
            </a:r>
          </a:p>
          <a:p>
            <a:pPr algn="ctr"/>
            <a:r>
              <a:rPr lang="en-US" sz="4000" dirty="0" smtClean="0">
                <a:hlinkClick r:id="rId2" action="ppaction://hlinksldjump"/>
              </a:rPr>
              <a:t>but now I think…</a:t>
            </a:r>
            <a:endParaRPr lang="en-US" sz="4000" dirty="0"/>
          </a:p>
        </p:txBody>
      </p:sp>
      <p:sp>
        <p:nvSpPr>
          <p:cNvPr id="5" name="Text Placeholder 2"/>
          <p:cNvSpPr>
            <a:spLocks noGrp="1"/>
          </p:cNvSpPr>
          <p:nvPr>
            <p:ph type="body" idx="1"/>
          </p:nvPr>
        </p:nvSpPr>
        <p:spPr>
          <a:xfrm>
            <a:off x="228600" y="1161493"/>
            <a:ext cx="7848600" cy="743507"/>
          </a:xfrm>
        </p:spPr>
        <p:txBody>
          <a:bodyPr>
            <a:noAutofit/>
          </a:bodyPr>
          <a:lstStyle/>
          <a:p>
            <a:pPr algn="ctr"/>
            <a:r>
              <a:rPr lang="en-US" i="1" dirty="0" smtClean="0"/>
              <a:t>A routine for reflecting on how and why our thinking has changed </a:t>
            </a:r>
            <a:endParaRPr lang="en-US" i="1" dirty="0"/>
          </a:p>
        </p:txBody>
      </p:sp>
      <p:sp>
        <p:nvSpPr>
          <p:cNvPr id="6" name="TextBox 5"/>
          <p:cNvSpPr txBox="1"/>
          <p:nvPr/>
        </p:nvSpPr>
        <p:spPr>
          <a:xfrm>
            <a:off x="464127" y="2133600"/>
            <a:ext cx="7391400" cy="4247317"/>
          </a:xfrm>
          <a:prstGeom prst="rect">
            <a:avLst/>
          </a:prstGeom>
          <a:noFill/>
        </p:spPr>
        <p:txBody>
          <a:bodyPr wrap="square" rtlCol="0">
            <a:spAutoFit/>
          </a:bodyPr>
          <a:lstStyle/>
          <a:p>
            <a:pPr marL="342900" indent="-342900">
              <a:buAutoNum type="arabicPeriod"/>
            </a:pPr>
            <a:r>
              <a:rPr lang="en-US" sz="4000" dirty="0" smtClean="0"/>
              <a:t> Think about our topic of study.</a:t>
            </a:r>
          </a:p>
          <a:p>
            <a:pPr marL="342900" indent="-342900">
              <a:buAutoNum type="arabicPeriod"/>
            </a:pPr>
            <a:endParaRPr lang="en-US" sz="1000" dirty="0" smtClean="0"/>
          </a:p>
          <a:p>
            <a:pPr marL="342900" indent="-342900">
              <a:buAutoNum type="arabicPeriod"/>
            </a:pPr>
            <a:r>
              <a:rPr lang="en-US" sz="4000" dirty="0"/>
              <a:t> </a:t>
            </a:r>
            <a:r>
              <a:rPr lang="en-US" sz="4000" dirty="0" smtClean="0"/>
              <a:t>Write a response using each of the sentence stems:</a:t>
            </a:r>
          </a:p>
          <a:p>
            <a:pPr marL="342900" indent="-342900">
              <a:buAutoNum type="arabicPeriod"/>
            </a:pPr>
            <a:endParaRPr lang="en-US" sz="1000" dirty="0" smtClean="0"/>
          </a:p>
          <a:p>
            <a:pPr marL="571500" indent="-571500">
              <a:buFont typeface="Wingdings" pitchFamily="2" charset="2"/>
              <a:buChar char="q"/>
            </a:pPr>
            <a:r>
              <a:rPr lang="en-US" sz="4000" dirty="0"/>
              <a:t> </a:t>
            </a:r>
            <a:r>
              <a:rPr lang="en-US" sz="4000" dirty="0" smtClean="0"/>
              <a:t>I used to think…</a:t>
            </a:r>
          </a:p>
          <a:p>
            <a:endParaRPr lang="en-US" sz="1000" dirty="0" smtClean="0"/>
          </a:p>
          <a:p>
            <a:pPr marL="571500" indent="-571500">
              <a:buFont typeface="Wingdings" pitchFamily="2" charset="2"/>
              <a:buChar char="q"/>
            </a:pPr>
            <a:r>
              <a:rPr lang="en-US" sz="4000" dirty="0" smtClean="0"/>
              <a:t> But now, I think...</a:t>
            </a:r>
            <a:endParaRPr lang="en-US" sz="4000" dirty="0"/>
          </a:p>
        </p:txBody>
      </p:sp>
    </p:spTree>
    <p:extLst>
      <p:ext uri="{BB962C8B-B14F-4D97-AF65-F5344CB8AC3E}">
        <p14:creationId xmlns:p14="http://schemas.microsoft.com/office/powerpoint/2010/main" val="3312103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066719" y="1311419"/>
            <a:ext cx="6255488" cy="863311"/>
          </a:xfrm>
        </p:spPr>
        <p:txBody>
          <a:bodyPr>
            <a:noAutofit/>
          </a:bodyPr>
          <a:lstStyle/>
          <a:p>
            <a:pPr algn="ctr"/>
            <a:r>
              <a:rPr lang="en-US" sz="2200" i="1" dirty="0" smtClean="0"/>
              <a:t>A routine for exploring works of art</a:t>
            </a:r>
          </a:p>
          <a:p>
            <a:pPr algn="ctr"/>
            <a:r>
              <a:rPr lang="en-US" sz="2200" i="1" dirty="0" smtClean="0"/>
              <a:t> and other interesting things</a:t>
            </a:r>
            <a:endParaRPr lang="en-US" sz="2200" i="1" dirty="0"/>
          </a:p>
        </p:txBody>
      </p:sp>
      <p:sp>
        <p:nvSpPr>
          <p:cNvPr id="7" name="TextBox 6"/>
          <p:cNvSpPr txBox="1"/>
          <p:nvPr/>
        </p:nvSpPr>
        <p:spPr>
          <a:xfrm>
            <a:off x="498763" y="2362200"/>
            <a:ext cx="7391400" cy="3416320"/>
          </a:xfrm>
          <a:prstGeom prst="rect">
            <a:avLst/>
          </a:prstGeom>
          <a:noFill/>
        </p:spPr>
        <p:txBody>
          <a:bodyPr wrap="square" rtlCol="0">
            <a:spAutoFit/>
          </a:bodyPr>
          <a:lstStyle/>
          <a:p>
            <a:pPr marL="342900" indent="-342900">
              <a:buFont typeface="Arial" pitchFamily="34" charset="0"/>
              <a:buChar char="•"/>
            </a:pPr>
            <a:r>
              <a:rPr lang="en-US" sz="3600" i="1" dirty="0" smtClean="0"/>
              <a:t>What do you see?</a:t>
            </a:r>
          </a:p>
          <a:p>
            <a:endParaRPr lang="en-US" sz="3600" i="1" dirty="0" smtClean="0"/>
          </a:p>
          <a:p>
            <a:pPr marL="342900" indent="-342900">
              <a:buFont typeface="Arial" pitchFamily="34" charset="0"/>
              <a:buChar char="•"/>
            </a:pPr>
            <a:r>
              <a:rPr lang="en-US" sz="3600" i="1" dirty="0" smtClean="0"/>
              <a:t>What do you think about that?</a:t>
            </a:r>
          </a:p>
          <a:p>
            <a:endParaRPr lang="en-US" sz="3600" i="1" dirty="0" smtClean="0"/>
          </a:p>
          <a:p>
            <a:pPr marL="342900" indent="-342900">
              <a:buFont typeface="Arial" pitchFamily="34" charset="0"/>
              <a:buChar char="•"/>
            </a:pPr>
            <a:r>
              <a:rPr lang="en-US" sz="3600" i="1" dirty="0" smtClean="0"/>
              <a:t>What does it make you wonder?</a:t>
            </a:r>
          </a:p>
          <a:p>
            <a:pPr marL="342900" indent="-342900">
              <a:buFont typeface="Arial" pitchFamily="34" charset="0"/>
              <a:buChar char="•"/>
            </a:pPr>
            <a:endParaRPr lang="en-US" sz="3600" i="1" dirty="0"/>
          </a:p>
        </p:txBody>
      </p:sp>
      <p:sp>
        <p:nvSpPr>
          <p:cNvPr id="8" name="Title 1"/>
          <p:cNvSpPr txBox="1">
            <a:spLocks/>
          </p:cNvSpPr>
          <p:nvPr/>
        </p:nvSpPr>
        <p:spPr>
          <a:xfrm>
            <a:off x="519545" y="540327"/>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See~think~wonder</a:t>
            </a:r>
            <a:endParaRPr lang="en-US" sz="4400" dirty="0"/>
          </a:p>
        </p:txBody>
      </p:sp>
    </p:spTree>
    <p:extLst>
      <p:ext uri="{BB962C8B-B14F-4D97-AF65-F5344CB8AC3E}">
        <p14:creationId xmlns:p14="http://schemas.microsoft.com/office/powerpoint/2010/main" val="3188888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5725"/>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Compass points</a:t>
            </a:r>
            <a:endParaRPr lang="en-US" sz="4400" dirty="0"/>
          </a:p>
        </p:txBody>
      </p:sp>
      <p:sp>
        <p:nvSpPr>
          <p:cNvPr id="5" name="Text Placeholder 5"/>
          <p:cNvSpPr>
            <a:spLocks noGrp="1"/>
          </p:cNvSpPr>
          <p:nvPr>
            <p:ph type="body" idx="1"/>
          </p:nvPr>
        </p:nvSpPr>
        <p:spPr>
          <a:xfrm>
            <a:off x="1025156" y="457200"/>
            <a:ext cx="6255488" cy="863311"/>
          </a:xfrm>
        </p:spPr>
        <p:txBody>
          <a:bodyPr>
            <a:noAutofit/>
          </a:bodyPr>
          <a:lstStyle/>
          <a:p>
            <a:pPr algn="ctr"/>
            <a:r>
              <a:rPr lang="en-US" sz="2200" i="1" dirty="0" smtClean="0"/>
              <a:t>A routine for examining propositions</a:t>
            </a:r>
          </a:p>
        </p:txBody>
      </p:sp>
      <p:sp>
        <p:nvSpPr>
          <p:cNvPr id="6" name="TextBox 5"/>
          <p:cNvSpPr txBox="1"/>
          <p:nvPr/>
        </p:nvSpPr>
        <p:spPr>
          <a:xfrm>
            <a:off x="38100" y="1447800"/>
            <a:ext cx="8229600" cy="5262979"/>
          </a:xfrm>
          <a:prstGeom prst="rect">
            <a:avLst/>
          </a:prstGeom>
          <a:noFill/>
        </p:spPr>
        <p:txBody>
          <a:bodyPr wrap="square" rtlCol="0">
            <a:spAutoFit/>
          </a:bodyPr>
          <a:lstStyle/>
          <a:p>
            <a:r>
              <a:rPr lang="en-US" sz="3200" dirty="0"/>
              <a:t> </a:t>
            </a:r>
            <a:r>
              <a:rPr lang="en-US" sz="3200" dirty="0" smtClean="0"/>
              <a:t>   </a:t>
            </a:r>
            <a:r>
              <a:rPr lang="en-US" sz="2800" b="1" dirty="0" smtClean="0">
                <a:solidFill>
                  <a:srgbClr val="7030A0"/>
                </a:solidFill>
              </a:rPr>
              <a:t>1.  E = Excited</a:t>
            </a:r>
          </a:p>
          <a:p>
            <a:pPr lvl="1"/>
            <a:r>
              <a:rPr lang="en-US" sz="2000" dirty="0" smtClean="0"/>
              <a:t>What </a:t>
            </a:r>
            <a:r>
              <a:rPr lang="en-US" sz="2000" u="sng" dirty="0" smtClean="0"/>
              <a:t>excites</a:t>
            </a:r>
            <a:r>
              <a:rPr lang="en-US" sz="2000" dirty="0" smtClean="0"/>
              <a:t> you about this idea or proposition? </a:t>
            </a:r>
          </a:p>
          <a:p>
            <a:pPr lvl="1"/>
            <a:r>
              <a:rPr lang="en-US" sz="2000" dirty="0" smtClean="0"/>
              <a:t>What’s the upside? </a:t>
            </a:r>
          </a:p>
          <a:p>
            <a:pPr lvl="1"/>
            <a:endParaRPr lang="en-US" sz="1400" dirty="0"/>
          </a:p>
          <a:p>
            <a:pPr marL="971550" lvl="1" indent="-514350">
              <a:buAutoNum type="arabicPeriod" startAt="2"/>
            </a:pPr>
            <a:r>
              <a:rPr lang="en-US" sz="2800" b="1" dirty="0" smtClean="0">
                <a:solidFill>
                  <a:srgbClr val="7030A0"/>
                </a:solidFill>
              </a:rPr>
              <a:t>W = Worrisome</a:t>
            </a:r>
          </a:p>
          <a:p>
            <a:pPr lvl="1"/>
            <a:r>
              <a:rPr lang="en-US" sz="2000" dirty="0" smtClean="0"/>
              <a:t>What do you find worrisome about this idea or proposition?  What’s the downside?</a:t>
            </a:r>
          </a:p>
          <a:p>
            <a:pPr lvl="1"/>
            <a:endParaRPr lang="en-US" sz="1400" dirty="0"/>
          </a:p>
          <a:p>
            <a:pPr marL="971550" lvl="1" indent="-514350">
              <a:buAutoNum type="arabicPeriod" startAt="3"/>
            </a:pPr>
            <a:r>
              <a:rPr lang="en-US" sz="2800" b="1" dirty="0" smtClean="0">
                <a:solidFill>
                  <a:srgbClr val="7030A0"/>
                </a:solidFill>
              </a:rPr>
              <a:t>N = Need to Know</a:t>
            </a:r>
          </a:p>
          <a:p>
            <a:pPr lvl="1"/>
            <a:r>
              <a:rPr lang="en-US" sz="2000" dirty="0" smtClean="0"/>
              <a:t>What else do you need to know or find out about this idea or proposition?  What additional information would help you to evaluate things?</a:t>
            </a:r>
          </a:p>
          <a:p>
            <a:pPr lvl="1"/>
            <a:endParaRPr lang="en-US" sz="1400" dirty="0"/>
          </a:p>
          <a:p>
            <a:pPr marL="971550" lvl="1" indent="-514350">
              <a:buAutoNum type="arabicPeriod" startAt="4"/>
            </a:pPr>
            <a:r>
              <a:rPr lang="en-US" sz="2600" b="1" dirty="0" smtClean="0">
                <a:solidFill>
                  <a:srgbClr val="7030A0"/>
                </a:solidFill>
              </a:rPr>
              <a:t>S = Stance or Suggestion for Moving Forward</a:t>
            </a:r>
          </a:p>
          <a:p>
            <a:pPr lvl="1"/>
            <a:r>
              <a:rPr lang="en-US" sz="2000" dirty="0" smtClean="0"/>
              <a:t>What is your current stance or opinion on the idea?  How might you move forward in your evaluation of this idea or proposition?</a:t>
            </a:r>
          </a:p>
        </p:txBody>
      </p:sp>
    </p:spTree>
    <p:extLst>
      <p:ext uri="{BB962C8B-B14F-4D97-AF65-F5344CB8AC3E}">
        <p14:creationId xmlns:p14="http://schemas.microsoft.com/office/powerpoint/2010/main" val="2069720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2651" y="3048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Zoom in</a:t>
            </a:r>
            <a:endParaRPr lang="en-US" sz="4400" dirty="0"/>
          </a:p>
        </p:txBody>
      </p:sp>
      <p:sp>
        <p:nvSpPr>
          <p:cNvPr id="3" name="Text Placeholder 2"/>
          <p:cNvSpPr txBox="1">
            <a:spLocks/>
          </p:cNvSpPr>
          <p:nvPr/>
        </p:nvSpPr>
        <p:spPr>
          <a:xfrm>
            <a:off x="266700" y="985837"/>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viewing an image closely</a:t>
            </a:r>
            <a:endParaRPr lang="en-US" sz="2000" i="1" dirty="0"/>
          </a:p>
        </p:txBody>
      </p:sp>
      <p:sp>
        <p:nvSpPr>
          <p:cNvPr id="4" name="TextBox 3"/>
          <p:cNvSpPr txBox="1"/>
          <p:nvPr/>
        </p:nvSpPr>
        <p:spPr>
          <a:xfrm>
            <a:off x="466298" y="1524000"/>
            <a:ext cx="7572802" cy="4985980"/>
          </a:xfrm>
          <a:prstGeom prst="rect">
            <a:avLst/>
          </a:prstGeom>
          <a:noFill/>
        </p:spPr>
        <p:txBody>
          <a:bodyPr wrap="square" rtlCol="0">
            <a:spAutoFit/>
          </a:bodyPr>
          <a:lstStyle/>
          <a:p>
            <a:r>
              <a:rPr lang="en-US" dirty="0" smtClean="0"/>
              <a:t>Look closely at the small bit of image that is revealed.</a:t>
            </a:r>
          </a:p>
          <a:p>
            <a:endParaRPr lang="en-US" sz="800" dirty="0"/>
          </a:p>
          <a:p>
            <a:pPr marL="285750" indent="-285750">
              <a:buFont typeface="Arial" pitchFamily="34" charset="0"/>
              <a:buChar char="•"/>
            </a:pPr>
            <a:r>
              <a:rPr lang="en-US" dirty="0" smtClean="0"/>
              <a:t>What do you see or notice?</a:t>
            </a:r>
          </a:p>
          <a:p>
            <a:endParaRPr lang="en-US" sz="800" dirty="0" smtClean="0"/>
          </a:p>
          <a:p>
            <a:pPr marL="285750" indent="-285750">
              <a:buFont typeface="Arial" pitchFamily="34" charset="0"/>
              <a:buChar char="•"/>
            </a:pPr>
            <a:r>
              <a:rPr lang="en-US" dirty="0" smtClean="0"/>
              <a:t>What is your hypothesis or interpretation of what this might be based on what you are seeing?</a:t>
            </a:r>
          </a:p>
          <a:p>
            <a:pPr marL="285750" indent="-285750">
              <a:buFont typeface="Arial" pitchFamily="34" charset="0"/>
              <a:buChar char="•"/>
            </a:pPr>
            <a:endParaRPr lang="en-US" dirty="0"/>
          </a:p>
          <a:p>
            <a:r>
              <a:rPr lang="en-US" dirty="0" smtClean="0"/>
              <a:t>Reveal more of the image</a:t>
            </a:r>
          </a:p>
          <a:p>
            <a:endParaRPr lang="en-US" sz="800" dirty="0"/>
          </a:p>
          <a:p>
            <a:pPr marL="285750" indent="-285750">
              <a:buFont typeface="Arial" pitchFamily="34" charset="0"/>
              <a:buChar char="•"/>
            </a:pPr>
            <a:r>
              <a:rPr lang="en-US" dirty="0" smtClean="0"/>
              <a:t>What new things do you see?</a:t>
            </a:r>
          </a:p>
          <a:p>
            <a:endParaRPr lang="en-US" sz="800" dirty="0" smtClean="0"/>
          </a:p>
          <a:p>
            <a:pPr marL="285750" indent="-285750">
              <a:buFont typeface="Arial" pitchFamily="34" charset="0"/>
              <a:buChar char="•"/>
            </a:pPr>
            <a:r>
              <a:rPr lang="en-US" dirty="0" smtClean="0"/>
              <a:t>How does this change your hypothesis or interpretation?  Has the new information answered any of your wonders or changed your previous ideas?</a:t>
            </a:r>
          </a:p>
          <a:p>
            <a:endParaRPr lang="en-US" sz="800" dirty="0" smtClean="0"/>
          </a:p>
          <a:p>
            <a:pPr marL="285750" indent="-285750">
              <a:buFont typeface="Arial" pitchFamily="34" charset="0"/>
              <a:buChar char="•"/>
            </a:pPr>
            <a:r>
              <a:rPr lang="en-US" dirty="0" smtClean="0"/>
              <a:t>What new things are you wondering about?</a:t>
            </a:r>
          </a:p>
          <a:p>
            <a:pPr marL="285750" indent="-285750">
              <a:buFont typeface="Arial" pitchFamily="34" charset="0"/>
              <a:buChar char="•"/>
            </a:pPr>
            <a:endParaRPr lang="en-US" dirty="0"/>
          </a:p>
          <a:p>
            <a:r>
              <a:rPr lang="en-US" dirty="0" smtClean="0"/>
              <a:t>Repeat the reveal and questioning until the whole image has been revealed</a:t>
            </a:r>
          </a:p>
          <a:p>
            <a:endParaRPr lang="en-US" sz="800" dirty="0"/>
          </a:p>
          <a:p>
            <a:pPr marL="285750" indent="-285750">
              <a:buFont typeface="Arial" pitchFamily="34" charset="0"/>
              <a:buChar char="•"/>
            </a:pPr>
            <a:r>
              <a:rPr lang="en-US" dirty="0" smtClean="0"/>
              <a:t>What lingering questions remain for you about this image?</a:t>
            </a:r>
            <a:endParaRPr lang="en-US" dirty="0"/>
          </a:p>
        </p:txBody>
      </p:sp>
    </p:spTree>
    <p:extLst>
      <p:ext uri="{BB962C8B-B14F-4D97-AF65-F5344CB8AC3E}">
        <p14:creationId xmlns:p14="http://schemas.microsoft.com/office/powerpoint/2010/main" val="2824288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2651" y="3048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Chalk talk</a:t>
            </a:r>
            <a:endParaRPr lang="en-US" sz="4400" dirty="0"/>
          </a:p>
        </p:txBody>
      </p:sp>
      <p:sp>
        <p:nvSpPr>
          <p:cNvPr id="3" name="Text Placeholder 2"/>
          <p:cNvSpPr txBox="1">
            <a:spLocks/>
          </p:cNvSpPr>
          <p:nvPr/>
        </p:nvSpPr>
        <p:spPr>
          <a:xfrm>
            <a:off x="266700" y="985837"/>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“silent conversation” routine for asking learners</a:t>
            </a:r>
          </a:p>
          <a:p>
            <a:pPr marL="0" indent="0" algn="ctr">
              <a:buNone/>
            </a:pPr>
            <a:r>
              <a:rPr lang="en-US" sz="2000" i="1" dirty="0" smtClean="0"/>
              <a:t> to consider ideas, questions, or problems</a:t>
            </a:r>
            <a:endParaRPr lang="en-US" sz="2000" i="1" dirty="0"/>
          </a:p>
        </p:txBody>
      </p:sp>
      <p:sp>
        <p:nvSpPr>
          <p:cNvPr id="4" name="TextBox 3"/>
          <p:cNvSpPr txBox="1"/>
          <p:nvPr/>
        </p:nvSpPr>
        <p:spPr>
          <a:xfrm>
            <a:off x="685800" y="2057400"/>
            <a:ext cx="6781800" cy="4401205"/>
          </a:xfrm>
          <a:prstGeom prst="rect">
            <a:avLst/>
          </a:prstGeom>
          <a:noFill/>
        </p:spPr>
        <p:txBody>
          <a:bodyPr wrap="square" rtlCol="0">
            <a:spAutoFit/>
          </a:bodyPr>
          <a:lstStyle/>
          <a:p>
            <a:r>
              <a:rPr lang="en-US" sz="2000" dirty="0" smtClean="0"/>
              <a:t>Look at the topic or question written on the chart paper.</a:t>
            </a:r>
          </a:p>
          <a:p>
            <a:endParaRPr lang="en-US" sz="2000" dirty="0"/>
          </a:p>
          <a:p>
            <a:pPr marL="285750" indent="-285750">
              <a:buFont typeface="Arial" pitchFamily="34" charset="0"/>
              <a:buChar char="•"/>
            </a:pPr>
            <a:r>
              <a:rPr lang="en-US" sz="2000" dirty="0" smtClean="0"/>
              <a:t>What ideas come to mind when you consider this idea, question, or problem?</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What connections can you make to others’ responses?</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What questions arise as you think about the ideas and consider the responses and comments of others?</a:t>
            </a:r>
          </a:p>
          <a:p>
            <a:pPr marL="285750" indent="-285750">
              <a:buFont typeface="Arial" pitchFamily="34" charset="0"/>
              <a:buChar char="•"/>
            </a:pPr>
            <a:endParaRPr lang="en-US" sz="2000" dirty="0" smtClean="0"/>
          </a:p>
          <a:p>
            <a:endParaRPr lang="en-US" sz="2000" dirty="0"/>
          </a:p>
          <a:p>
            <a:r>
              <a:rPr lang="en-US" sz="2000" i="1" dirty="0" smtClean="0">
                <a:solidFill>
                  <a:srgbClr val="7030A0"/>
                </a:solidFill>
              </a:rPr>
              <a:t>Circulate around the chalk talk paper reading and adding responses.  Rotate and facilitate to help infuse new ideas into the “conversation.”</a:t>
            </a:r>
            <a:endParaRPr lang="en-US" sz="2000" i="1" dirty="0">
              <a:solidFill>
                <a:srgbClr val="7030A0"/>
              </a:solidFill>
            </a:endParaRPr>
          </a:p>
        </p:txBody>
      </p:sp>
    </p:spTree>
    <p:extLst>
      <p:ext uri="{BB962C8B-B14F-4D97-AF65-F5344CB8AC3E}">
        <p14:creationId xmlns:p14="http://schemas.microsoft.com/office/powerpoint/2010/main" val="3202217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2651" y="3048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3-2-1 Bridge</a:t>
            </a:r>
            <a:endParaRPr lang="en-US" sz="4400" dirty="0"/>
          </a:p>
        </p:txBody>
      </p:sp>
      <p:sp>
        <p:nvSpPr>
          <p:cNvPr id="3" name="Text Placeholder 2"/>
          <p:cNvSpPr txBox="1">
            <a:spLocks/>
          </p:cNvSpPr>
          <p:nvPr/>
        </p:nvSpPr>
        <p:spPr>
          <a:xfrm>
            <a:off x="266700" y="985837"/>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activating prior knowledge, </a:t>
            </a:r>
          </a:p>
          <a:p>
            <a:pPr marL="0" indent="0" algn="ctr">
              <a:buNone/>
            </a:pPr>
            <a:r>
              <a:rPr lang="en-US" sz="2000" i="1" dirty="0" smtClean="0"/>
              <a:t>assess new knowledge, and reflect</a:t>
            </a:r>
          </a:p>
        </p:txBody>
      </p:sp>
      <p:sp>
        <p:nvSpPr>
          <p:cNvPr id="4" name="TextBox 3"/>
          <p:cNvSpPr txBox="1"/>
          <p:nvPr/>
        </p:nvSpPr>
        <p:spPr>
          <a:xfrm>
            <a:off x="878006" y="2285999"/>
            <a:ext cx="2667000" cy="2031325"/>
          </a:xfrm>
          <a:prstGeom prst="rect">
            <a:avLst/>
          </a:prstGeom>
          <a:noFill/>
          <a:ln>
            <a:solidFill>
              <a:schemeClr val="tx1"/>
            </a:solidFill>
          </a:ln>
        </p:spPr>
        <p:txBody>
          <a:bodyPr wrap="square" rtlCol="0">
            <a:spAutoFit/>
          </a:bodyPr>
          <a:lstStyle/>
          <a:p>
            <a:r>
              <a:rPr lang="en-US" dirty="0" smtClean="0"/>
              <a:t>INITIAL RESPONSE</a:t>
            </a:r>
          </a:p>
          <a:p>
            <a:pPr>
              <a:lnSpc>
                <a:spcPct val="200000"/>
              </a:lnSpc>
            </a:pPr>
            <a:r>
              <a:rPr lang="en-US" dirty="0" smtClean="0"/>
              <a:t>3 Words</a:t>
            </a:r>
          </a:p>
          <a:p>
            <a:pPr>
              <a:lnSpc>
                <a:spcPct val="200000"/>
              </a:lnSpc>
            </a:pPr>
            <a:r>
              <a:rPr lang="en-US" dirty="0" smtClean="0"/>
              <a:t>2 Questions</a:t>
            </a:r>
          </a:p>
          <a:p>
            <a:pPr>
              <a:lnSpc>
                <a:spcPct val="200000"/>
              </a:lnSpc>
            </a:pPr>
            <a:r>
              <a:rPr lang="en-US" dirty="0" smtClean="0"/>
              <a:t>1 Metaphor/Simile</a:t>
            </a:r>
            <a:endParaRPr lang="en-US" dirty="0"/>
          </a:p>
        </p:txBody>
      </p:sp>
      <p:sp>
        <p:nvSpPr>
          <p:cNvPr id="5" name="TextBox 4"/>
          <p:cNvSpPr txBox="1"/>
          <p:nvPr/>
        </p:nvSpPr>
        <p:spPr>
          <a:xfrm>
            <a:off x="4648200" y="2286000"/>
            <a:ext cx="2667000" cy="2031325"/>
          </a:xfrm>
          <a:prstGeom prst="rect">
            <a:avLst/>
          </a:prstGeom>
          <a:noFill/>
          <a:ln>
            <a:solidFill>
              <a:schemeClr val="tx1"/>
            </a:solidFill>
          </a:ln>
        </p:spPr>
        <p:txBody>
          <a:bodyPr wrap="square" rtlCol="0">
            <a:spAutoFit/>
          </a:bodyPr>
          <a:lstStyle/>
          <a:p>
            <a:r>
              <a:rPr lang="en-US" dirty="0" smtClean="0"/>
              <a:t>NEW RESPONSE</a:t>
            </a:r>
          </a:p>
          <a:p>
            <a:pPr>
              <a:lnSpc>
                <a:spcPct val="200000"/>
              </a:lnSpc>
            </a:pPr>
            <a:r>
              <a:rPr lang="en-US" dirty="0" smtClean="0"/>
              <a:t>3 Words</a:t>
            </a:r>
          </a:p>
          <a:p>
            <a:pPr>
              <a:lnSpc>
                <a:spcPct val="200000"/>
              </a:lnSpc>
            </a:pPr>
            <a:r>
              <a:rPr lang="en-US" dirty="0" smtClean="0"/>
              <a:t>2 Questions</a:t>
            </a:r>
          </a:p>
          <a:p>
            <a:pPr>
              <a:lnSpc>
                <a:spcPct val="200000"/>
              </a:lnSpc>
            </a:pPr>
            <a:r>
              <a:rPr lang="en-US" dirty="0" smtClean="0"/>
              <a:t>1 Metaphor/Simile</a:t>
            </a:r>
            <a:endParaRPr lang="en-US" dirty="0"/>
          </a:p>
        </p:txBody>
      </p:sp>
      <p:sp>
        <p:nvSpPr>
          <p:cNvPr id="6" name="TextBox 5"/>
          <p:cNvSpPr txBox="1"/>
          <p:nvPr/>
        </p:nvSpPr>
        <p:spPr>
          <a:xfrm>
            <a:off x="1609299" y="4800600"/>
            <a:ext cx="4876800" cy="1200329"/>
          </a:xfrm>
          <a:prstGeom prst="rect">
            <a:avLst/>
          </a:prstGeom>
          <a:noFill/>
          <a:ln>
            <a:solidFill>
              <a:schemeClr val="tx1"/>
            </a:solidFill>
          </a:ln>
        </p:spPr>
        <p:txBody>
          <a:bodyPr wrap="square" rtlCol="0">
            <a:spAutoFit/>
          </a:bodyPr>
          <a:lstStyle/>
          <a:p>
            <a:pPr algn="ctr"/>
            <a:r>
              <a:rPr lang="en-US" dirty="0" smtClean="0"/>
              <a:t>BRIDGE</a:t>
            </a:r>
          </a:p>
          <a:p>
            <a:pPr algn="ctr"/>
            <a:endParaRPr lang="en-US" dirty="0" smtClean="0"/>
          </a:p>
          <a:p>
            <a:pPr algn="ctr"/>
            <a:r>
              <a:rPr lang="en-US" dirty="0" smtClean="0"/>
              <a:t>Identify how your new responses connect to or shifted from your initial response.</a:t>
            </a:r>
            <a:endParaRPr lang="en-US" dirty="0"/>
          </a:p>
        </p:txBody>
      </p:sp>
    </p:spTree>
    <p:extLst>
      <p:ext uri="{BB962C8B-B14F-4D97-AF65-F5344CB8AC3E}">
        <p14:creationId xmlns:p14="http://schemas.microsoft.com/office/powerpoint/2010/main" val="3202412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2651" y="3048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The explanation game</a:t>
            </a:r>
            <a:endParaRPr lang="en-US" sz="4400" dirty="0"/>
          </a:p>
        </p:txBody>
      </p:sp>
      <p:sp>
        <p:nvSpPr>
          <p:cNvPr id="3" name="Text Placeholder 2"/>
          <p:cNvSpPr txBox="1">
            <a:spLocks/>
          </p:cNvSpPr>
          <p:nvPr/>
        </p:nvSpPr>
        <p:spPr>
          <a:xfrm>
            <a:off x="266700" y="985837"/>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looking closely and building</a:t>
            </a:r>
          </a:p>
          <a:p>
            <a:pPr marL="0" indent="0" algn="ctr">
              <a:buNone/>
            </a:pPr>
            <a:r>
              <a:rPr lang="en-US" sz="2000" i="1" dirty="0" smtClean="0"/>
              <a:t> explanations and interpretations</a:t>
            </a:r>
          </a:p>
        </p:txBody>
      </p:sp>
      <p:sp>
        <p:nvSpPr>
          <p:cNvPr id="4" name="TextBox 3"/>
          <p:cNvSpPr txBox="1"/>
          <p:nvPr/>
        </p:nvSpPr>
        <p:spPr>
          <a:xfrm>
            <a:off x="609600" y="2081284"/>
            <a:ext cx="6934200" cy="3970318"/>
          </a:xfrm>
          <a:prstGeom prst="rect">
            <a:avLst/>
          </a:prstGeom>
          <a:noFill/>
        </p:spPr>
        <p:txBody>
          <a:bodyPr wrap="square" rtlCol="0">
            <a:spAutoFit/>
          </a:bodyPr>
          <a:lstStyle/>
          <a:p>
            <a:r>
              <a:rPr lang="en-US" dirty="0" smtClean="0"/>
              <a:t>Taking a close look at the object you are trying to understand:</a:t>
            </a:r>
          </a:p>
          <a:p>
            <a:endParaRPr lang="en-US" dirty="0"/>
          </a:p>
          <a:p>
            <a:pPr marL="285750" indent="-285750">
              <a:buFont typeface="Arial" pitchFamily="34" charset="0"/>
              <a:buChar char="•"/>
            </a:pPr>
            <a:r>
              <a:rPr lang="en-US" i="1" dirty="0" smtClean="0"/>
              <a:t>Name it</a:t>
            </a:r>
            <a:r>
              <a:rPr lang="en-US" dirty="0" smtClean="0"/>
              <a:t>.  Name a feature or aspect of the object that you notice.</a:t>
            </a:r>
          </a:p>
          <a:p>
            <a:pPr marL="285750" indent="-285750">
              <a:buFont typeface="Arial" pitchFamily="34" charset="0"/>
              <a:buChar char="•"/>
            </a:pPr>
            <a:endParaRPr lang="en-US" dirty="0"/>
          </a:p>
          <a:p>
            <a:pPr marL="285750" indent="-285750">
              <a:buFont typeface="Arial" pitchFamily="34" charset="0"/>
              <a:buChar char="•"/>
            </a:pPr>
            <a:r>
              <a:rPr lang="en-US" i="1" dirty="0" smtClean="0"/>
              <a:t>Explain it</a:t>
            </a:r>
            <a:r>
              <a:rPr lang="en-US" dirty="0" smtClean="0"/>
              <a:t>.  What could it be?  What role or function might it serve?  Why might it be there?</a:t>
            </a:r>
          </a:p>
          <a:p>
            <a:pPr marL="285750" indent="-285750">
              <a:buFont typeface="Arial" pitchFamily="34" charset="0"/>
              <a:buChar char="•"/>
            </a:pPr>
            <a:endParaRPr lang="en-US" dirty="0"/>
          </a:p>
          <a:p>
            <a:pPr marL="285750" indent="-285750">
              <a:buFont typeface="Arial" pitchFamily="34" charset="0"/>
              <a:buChar char="•"/>
            </a:pPr>
            <a:r>
              <a:rPr lang="en-US" i="1" dirty="0" smtClean="0"/>
              <a:t>Give reasons</a:t>
            </a:r>
            <a:r>
              <a:rPr lang="en-US" dirty="0" smtClean="0"/>
              <a:t>.  What makes you say that?  Or why do you think it happened that way?</a:t>
            </a:r>
          </a:p>
          <a:p>
            <a:pPr marL="285750" indent="-285750">
              <a:buFont typeface="Arial" pitchFamily="34" charset="0"/>
              <a:buChar char="•"/>
            </a:pPr>
            <a:endParaRPr lang="en-US" dirty="0"/>
          </a:p>
          <a:p>
            <a:pPr marL="285750" indent="-285750">
              <a:buFont typeface="Arial" pitchFamily="34" charset="0"/>
              <a:buChar char="•"/>
            </a:pPr>
            <a:r>
              <a:rPr lang="en-US" i="1" dirty="0" smtClean="0"/>
              <a:t>Generate alternatives</a:t>
            </a:r>
            <a:r>
              <a:rPr lang="en-US" dirty="0" smtClean="0"/>
              <a:t>.  What else could it be?  And what makes you say that?</a:t>
            </a:r>
          </a:p>
          <a:p>
            <a:pPr marL="285750" indent="-285750">
              <a:buFont typeface="Arial" pitchFamily="34" charset="0"/>
              <a:buChar char="•"/>
            </a:pPr>
            <a:endParaRPr lang="en-US" dirty="0"/>
          </a:p>
        </p:txBody>
      </p:sp>
    </p:spTree>
    <p:extLst>
      <p:ext uri="{BB962C8B-B14F-4D97-AF65-F5344CB8AC3E}">
        <p14:creationId xmlns:p14="http://schemas.microsoft.com/office/powerpoint/2010/main" val="77054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814" y="690562"/>
            <a:ext cx="7772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000" dirty="0" smtClean="0">
                <a:hlinkClick r:id="rId2" action="ppaction://hlinksldjump"/>
              </a:rPr>
              <a:t>C s i: color, symbol, image</a:t>
            </a:r>
            <a:endParaRPr lang="en-US" sz="4000" dirty="0"/>
          </a:p>
        </p:txBody>
      </p:sp>
      <p:sp>
        <p:nvSpPr>
          <p:cNvPr id="3" name="Text Placeholder 2"/>
          <p:cNvSpPr txBox="1">
            <a:spLocks/>
          </p:cNvSpPr>
          <p:nvPr/>
        </p:nvSpPr>
        <p:spPr>
          <a:xfrm>
            <a:off x="184813" y="1418008"/>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identifying the essence of ideas</a:t>
            </a:r>
          </a:p>
        </p:txBody>
      </p:sp>
      <p:sp>
        <p:nvSpPr>
          <p:cNvPr id="4" name="TextBox 3"/>
          <p:cNvSpPr txBox="1"/>
          <p:nvPr/>
        </p:nvSpPr>
        <p:spPr>
          <a:xfrm>
            <a:off x="762000" y="2121931"/>
            <a:ext cx="6553200" cy="3970318"/>
          </a:xfrm>
          <a:prstGeom prst="rect">
            <a:avLst/>
          </a:prstGeom>
          <a:noFill/>
        </p:spPr>
        <p:txBody>
          <a:bodyPr wrap="square" rtlCol="0">
            <a:spAutoFit/>
          </a:bodyPr>
          <a:lstStyle/>
          <a:p>
            <a:r>
              <a:rPr lang="en-US" dirty="0" smtClean="0"/>
              <a:t>Think of the big ideas and important themes in what you have just read, see, or heard.</a:t>
            </a:r>
          </a:p>
          <a:p>
            <a:endParaRPr lang="en-US" dirty="0" smtClean="0"/>
          </a:p>
          <a:p>
            <a:endParaRPr lang="en-US" dirty="0"/>
          </a:p>
          <a:p>
            <a:pPr marL="285750" indent="-285750">
              <a:buFont typeface="Arial" pitchFamily="34" charset="0"/>
              <a:buChar char="•"/>
            </a:pPr>
            <a:r>
              <a:rPr lang="en-US" dirty="0" smtClean="0"/>
              <a:t>Choose a </a:t>
            </a:r>
            <a:r>
              <a:rPr lang="en-US" i="1" dirty="0" smtClean="0"/>
              <a:t>color</a:t>
            </a:r>
            <a:r>
              <a:rPr lang="en-US" dirty="0" smtClean="0"/>
              <a:t> that you think best represents the essence of that idea.</a:t>
            </a:r>
          </a:p>
          <a:p>
            <a:pPr marL="285750" indent="-285750">
              <a:buFont typeface="Arial" pitchFamily="34" charset="0"/>
              <a:buChar char="•"/>
            </a:pPr>
            <a:endParaRPr lang="en-US" dirty="0"/>
          </a:p>
          <a:p>
            <a:pPr marL="285750" indent="-285750">
              <a:buFont typeface="Arial" pitchFamily="34" charset="0"/>
              <a:buChar char="•"/>
            </a:pPr>
            <a:r>
              <a:rPr lang="en-US" dirty="0" smtClean="0"/>
              <a:t>Create a </a:t>
            </a:r>
            <a:r>
              <a:rPr lang="en-US" i="1" dirty="0" smtClean="0"/>
              <a:t>symbol</a:t>
            </a:r>
            <a:r>
              <a:rPr lang="en-US" dirty="0" smtClean="0"/>
              <a:t> that you think best represents the essence of that idea.</a:t>
            </a:r>
          </a:p>
          <a:p>
            <a:pPr marL="285750" indent="-285750">
              <a:buFont typeface="Arial" pitchFamily="34" charset="0"/>
              <a:buChar char="•"/>
            </a:pPr>
            <a:endParaRPr lang="en-US" dirty="0"/>
          </a:p>
          <a:p>
            <a:pPr marL="285750" indent="-285750">
              <a:buFont typeface="Arial" pitchFamily="34" charset="0"/>
              <a:buChar char="•"/>
            </a:pPr>
            <a:r>
              <a:rPr lang="en-US" dirty="0" smtClean="0"/>
              <a:t>Sketch an </a:t>
            </a:r>
            <a:r>
              <a:rPr lang="en-US" i="1" dirty="0" smtClean="0"/>
              <a:t>image</a:t>
            </a:r>
            <a:r>
              <a:rPr lang="en-US" dirty="0" smtClean="0"/>
              <a:t> that you think best captures the essence of that idea.</a:t>
            </a: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173099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2651" y="3048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headlines</a:t>
            </a:r>
            <a:endParaRPr lang="en-US" sz="4400" dirty="0"/>
          </a:p>
        </p:txBody>
      </p:sp>
      <p:sp>
        <p:nvSpPr>
          <p:cNvPr id="3" name="Text Placeholder 2"/>
          <p:cNvSpPr txBox="1">
            <a:spLocks/>
          </p:cNvSpPr>
          <p:nvPr/>
        </p:nvSpPr>
        <p:spPr>
          <a:xfrm>
            <a:off x="266700" y="985837"/>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synthesizing the essence of a learning experience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209"/>
          <a:stretch/>
        </p:blipFill>
        <p:spPr bwMode="auto">
          <a:xfrm>
            <a:off x="531125" y="1904998"/>
            <a:ext cx="7234451" cy="472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05000" y="3505200"/>
            <a:ext cx="4648200" cy="1754326"/>
          </a:xfrm>
          <a:prstGeom prst="rect">
            <a:avLst/>
          </a:prstGeom>
          <a:solidFill>
            <a:srgbClr val="DDDDDD"/>
          </a:solidFill>
        </p:spPr>
        <p:txBody>
          <a:bodyPr wrap="square" rtlCol="0">
            <a:spAutoFit/>
          </a:bodyPr>
          <a:lstStyle/>
          <a:p>
            <a:pPr>
              <a:lnSpc>
                <a:spcPct val="200000"/>
              </a:lnSpc>
            </a:pPr>
            <a:r>
              <a:rPr lang="en-US" dirty="0" smtClean="0"/>
              <a:t>Write a headline for this topic or issue that summarizes and captures a key aspect that you feel is significant and important.</a:t>
            </a:r>
            <a:endParaRPr lang="en-US" dirty="0"/>
          </a:p>
        </p:txBody>
      </p:sp>
    </p:spTree>
    <p:extLst>
      <p:ext uri="{BB962C8B-B14F-4D97-AF65-F5344CB8AC3E}">
        <p14:creationId xmlns:p14="http://schemas.microsoft.com/office/powerpoint/2010/main" val="2075051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5676" y="304800"/>
            <a:ext cx="7242048" cy="1143000"/>
          </a:xfrm>
        </p:spPr>
        <p:txBody>
          <a:bodyPr>
            <a:normAutofit fontScale="90000"/>
          </a:bodyPr>
          <a:lstStyle/>
          <a:p>
            <a:pPr algn="ctr"/>
            <a:r>
              <a:rPr lang="en-US" dirty="0" smtClean="0">
                <a:hlinkClick r:id="rId2" action="ppaction://hlinksldjump"/>
              </a:rPr>
              <a:t>Generate-Sort-Connect-elaborate: concept maps</a:t>
            </a:r>
            <a:endParaRPr lang="en-US" dirty="0"/>
          </a:p>
        </p:txBody>
      </p:sp>
      <p:sp>
        <p:nvSpPr>
          <p:cNvPr id="9" name="Text Placeholder 2"/>
          <p:cNvSpPr txBox="1">
            <a:spLocks/>
          </p:cNvSpPr>
          <p:nvPr/>
        </p:nvSpPr>
        <p:spPr>
          <a:xfrm>
            <a:off x="266700" y="1447800"/>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mapping understanding</a:t>
            </a:r>
          </a:p>
        </p:txBody>
      </p:sp>
      <p:sp>
        <p:nvSpPr>
          <p:cNvPr id="10" name="TextBox 9"/>
          <p:cNvSpPr txBox="1"/>
          <p:nvPr/>
        </p:nvSpPr>
        <p:spPr>
          <a:xfrm>
            <a:off x="381000" y="1981200"/>
            <a:ext cx="7391400" cy="4801314"/>
          </a:xfrm>
          <a:prstGeom prst="rect">
            <a:avLst/>
          </a:prstGeom>
          <a:noFill/>
        </p:spPr>
        <p:txBody>
          <a:bodyPr wrap="square" rtlCol="0">
            <a:spAutoFit/>
          </a:bodyPr>
          <a:lstStyle/>
          <a:p>
            <a:r>
              <a:rPr lang="en-US" dirty="0" smtClean="0"/>
              <a:t>Select a topic, concept, or issue for which you want to map your understanding.</a:t>
            </a:r>
          </a:p>
          <a:p>
            <a:endParaRPr lang="en-US" dirty="0"/>
          </a:p>
          <a:p>
            <a:pPr marL="285750" indent="-285750">
              <a:buFont typeface="Arial" pitchFamily="34" charset="0"/>
              <a:buChar char="•"/>
            </a:pPr>
            <a:r>
              <a:rPr lang="en-US" i="1" dirty="0" smtClean="0"/>
              <a:t>Generate</a:t>
            </a:r>
            <a:r>
              <a:rPr lang="en-US" dirty="0" smtClean="0"/>
              <a:t> a list of ideas and initial thoughts that come to mind when you think about this topic or issue.</a:t>
            </a:r>
          </a:p>
          <a:p>
            <a:pPr marL="285750" indent="-285750">
              <a:buFont typeface="Arial" pitchFamily="34" charset="0"/>
              <a:buChar char="•"/>
            </a:pPr>
            <a:endParaRPr lang="en-US" dirty="0"/>
          </a:p>
          <a:p>
            <a:pPr marL="285750" indent="-285750">
              <a:buFont typeface="Arial" pitchFamily="34" charset="0"/>
              <a:buChar char="•"/>
            </a:pPr>
            <a:r>
              <a:rPr lang="en-US" i="1" dirty="0" smtClean="0"/>
              <a:t>Sort</a:t>
            </a:r>
            <a:r>
              <a:rPr lang="en-US" dirty="0" smtClean="0"/>
              <a:t> your ideas according to how central or tangential they are.  Place central ideas near the center and more tangential ideas toward the outside of the page.</a:t>
            </a:r>
          </a:p>
          <a:p>
            <a:pPr marL="285750" indent="-285750">
              <a:buFont typeface="Arial" pitchFamily="34" charset="0"/>
              <a:buChar char="•"/>
            </a:pPr>
            <a:endParaRPr lang="en-US" dirty="0" smtClean="0"/>
          </a:p>
          <a:p>
            <a:pPr marL="285750" indent="-285750">
              <a:buFont typeface="Arial" pitchFamily="34" charset="0"/>
              <a:buChar char="•"/>
            </a:pPr>
            <a:r>
              <a:rPr lang="en-US" i="1" dirty="0" smtClean="0"/>
              <a:t>Connect</a:t>
            </a:r>
            <a:r>
              <a:rPr lang="en-US" dirty="0" smtClean="0"/>
              <a:t> your ideas by drawing connecting lines between the ideas that have something in common.  Explain and write on the line in a short sentence how the ideas are connected.</a:t>
            </a:r>
          </a:p>
          <a:p>
            <a:pPr marL="285750" indent="-285750">
              <a:buFont typeface="Arial" pitchFamily="34" charset="0"/>
              <a:buChar char="•"/>
            </a:pPr>
            <a:endParaRPr lang="en-US" dirty="0"/>
          </a:p>
          <a:p>
            <a:pPr marL="285750" indent="-285750">
              <a:buFont typeface="Arial" pitchFamily="34" charset="0"/>
              <a:buChar char="•"/>
            </a:pPr>
            <a:r>
              <a:rPr lang="en-US" i="1" dirty="0" smtClean="0"/>
              <a:t>Elaborate</a:t>
            </a:r>
            <a:r>
              <a:rPr lang="en-US" dirty="0" smtClean="0"/>
              <a:t> on any of the ideas or thoughts you have written so far by adding new ideas that expand, extend, or add to your initial ideas.</a:t>
            </a:r>
            <a:endParaRPr lang="en-US" dirty="0"/>
          </a:p>
        </p:txBody>
      </p:sp>
    </p:spTree>
    <p:extLst>
      <p:ext uri="{BB962C8B-B14F-4D97-AF65-F5344CB8AC3E}">
        <p14:creationId xmlns:p14="http://schemas.microsoft.com/office/powerpoint/2010/main" val="207119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334000" y="2667000"/>
            <a:ext cx="3429000" cy="3581400"/>
          </a:xfrm>
        </p:spPr>
        <p:txBody>
          <a:bodyPr>
            <a:noAutofit/>
          </a:bodyPr>
          <a:lstStyle/>
          <a:p>
            <a:pPr marL="285750" indent="-285750">
              <a:buFont typeface="Wingdings" pitchFamily="2" charset="2"/>
              <a:buChar char="q"/>
            </a:pPr>
            <a:r>
              <a:rPr lang="en-US" sz="2400" dirty="0" smtClean="0">
                <a:hlinkClick r:id="rId2" action="ppaction://hlinksldjump"/>
              </a:rPr>
              <a:t>What makes you say that?</a:t>
            </a:r>
            <a:endParaRPr lang="en-US" sz="2400" dirty="0" smtClean="0"/>
          </a:p>
          <a:p>
            <a:pPr marL="285750" indent="-285750">
              <a:buFont typeface="Wingdings" pitchFamily="2" charset="2"/>
              <a:buChar char="q"/>
            </a:pPr>
            <a:r>
              <a:rPr lang="en-US" sz="2400" dirty="0" smtClean="0">
                <a:hlinkClick r:id="rId3" action="ppaction://hlinksldjump"/>
              </a:rPr>
              <a:t>Think Puzzle Explore</a:t>
            </a:r>
            <a:endParaRPr lang="en-US" sz="2400" dirty="0" smtClean="0"/>
          </a:p>
          <a:p>
            <a:pPr marL="285750" indent="-285750">
              <a:buFont typeface="Wingdings" pitchFamily="2" charset="2"/>
              <a:buChar char="q"/>
            </a:pPr>
            <a:r>
              <a:rPr lang="en-US" sz="2400" dirty="0" smtClean="0">
                <a:hlinkClick r:id="rId4" action="ppaction://hlinksldjump"/>
              </a:rPr>
              <a:t>Think Pair Share</a:t>
            </a:r>
            <a:endParaRPr lang="en-US" sz="2400" dirty="0" smtClean="0"/>
          </a:p>
          <a:p>
            <a:pPr marL="285750" indent="-285750">
              <a:buFont typeface="Wingdings" pitchFamily="2" charset="2"/>
              <a:buChar char="q"/>
            </a:pPr>
            <a:r>
              <a:rPr lang="en-US" sz="2400" dirty="0" smtClean="0">
                <a:hlinkClick r:id="rId5" action="ppaction://hlinksldjump"/>
              </a:rPr>
              <a:t>Circle of Viewpoints</a:t>
            </a:r>
            <a:endParaRPr lang="en-US" sz="2400" dirty="0" smtClean="0"/>
          </a:p>
          <a:p>
            <a:pPr marL="285750" indent="-285750">
              <a:buFont typeface="Wingdings" pitchFamily="2" charset="2"/>
              <a:buChar char="q"/>
            </a:pPr>
            <a:r>
              <a:rPr lang="en-US" sz="2400" dirty="0" smtClean="0">
                <a:hlinkClick r:id="rId6" action="ppaction://hlinksldjump"/>
              </a:rPr>
              <a:t>I used to think…Now I think</a:t>
            </a:r>
            <a:endParaRPr lang="en-US" sz="2400" dirty="0" smtClean="0"/>
          </a:p>
          <a:p>
            <a:pPr marL="285750" indent="-285750">
              <a:buFont typeface="Wingdings" pitchFamily="2" charset="2"/>
              <a:buChar char="q"/>
            </a:pPr>
            <a:r>
              <a:rPr lang="en-US" sz="2400" dirty="0" smtClean="0">
                <a:hlinkClick r:id="rId7" action="ppaction://hlinksldjump"/>
              </a:rPr>
              <a:t>See Think Wonder</a:t>
            </a:r>
            <a:endParaRPr lang="en-US" sz="2400" dirty="0" smtClean="0"/>
          </a:p>
          <a:p>
            <a:pPr marL="285750" indent="-285750">
              <a:buFont typeface="Wingdings" pitchFamily="2" charset="2"/>
              <a:buChar char="q"/>
            </a:pPr>
            <a:r>
              <a:rPr lang="en-US" sz="2400" dirty="0" smtClean="0">
                <a:hlinkClick r:id="rId8" action="ppaction://hlinksldjump"/>
              </a:rPr>
              <a:t>Compass Points</a:t>
            </a:r>
            <a:endParaRPr lang="en-US" sz="2400" dirty="0"/>
          </a:p>
        </p:txBody>
      </p:sp>
      <p:sp>
        <p:nvSpPr>
          <p:cNvPr id="4" name="Title 3"/>
          <p:cNvSpPr>
            <a:spLocks noGrp="1"/>
          </p:cNvSpPr>
          <p:nvPr>
            <p:ph type="title"/>
          </p:nvPr>
        </p:nvSpPr>
        <p:spPr>
          <a:xfrm>
            <a:off x="5334000" y="609600"/>
            <a:ext cx="3429000" cy="1905000"/>
          </a:xfrm>
        </p:spPr>
        <p:txBody>
          <a:bodyPr>
            <a:normAutofit/>
          </a:bodyPr>
          <a:lstStyle/>
          <a:p>
            <a:pPr algn="ctr"/>
            <a:r>
              <a:rPr lang="en-US" sz="5400" dirty="0" smtClean="0"/>
              <a:t>Core routines</a:t>
            </a:r>
            <a:endParaRPr lang="en-US" sz="5400" dirty="0"/>
          </a:p>
        </p:txBody>
      </p:sp>
      <p:pic>
        <p:nvPicPr>
          <p:cNvPr id="8" name="Picture Placeholder 7"/>
          <p:cNvPicPr>
            <a:picLocks noGrp="1" noChangeAspect="1"/>
          </p:cNvPicPr>
          <p:nvPr>
            <p:ph type="pic" idx="1"/>
          </p:nvPr>
        </p:nvPicPr>
        <p:blipFill>
          <a:blip r:embed="rId9">
            <a:extLst>
              <a:ext uri="{28A0092B-C50C-407E-A947-70E740481C1C}">
                <a14:useLocalDpi xmlns:a14="http://schemas.microsoft.com/office/drawing/2010/main" val="0"/>
              </a:ext>
            </a:extLst>
          </a:blip>
          <a:srcRect l="12500" r="12500"/>
          <a:stretch>
            <a:fillRect/>
          </a:stretch>
        </p:blipFill>
        <p:spPr>
          <a:xfrm>
            <a:off x="685801" y="1006475"/>
            <a:ext cx="4190999" cy="4190999"/>
          </a:xfrm>
        </p:spPr>
      </p:pic>
    </p:spTree>
    <p:extLst>
      <p:ext uri="{BB962C8B-B14F-4D97-AF65-F5344CB8AC3E}">
        <p14:creationId xmlns:p14="http://schemas.microsoft.com/office/powerpoint/2010/main" val="108275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42048" cy="853440"/>
          </a:xfrm>
        </p:spPr>
        <p:txBody>
          <a:bodyPr>
            <a:normAutofit/>
          </a:bodyPr>
          <a:lstStyle/>
          <a:p>
            <a:pPr algn="ctr"/>
            <a:r>
              <a:rPr lang="en-US" dirty="0" smtClean="0">
                <a:hlinkClick r:id="rId2" action="ppaction://hlinksldjump"/>
              </a:rPr>
              <a:t>Connect-extend-challenge</a:t>
            </a:r>
            <a:endParaRPr lang="en-US" dirty="0"/>
          </a:p>
        </p:txBody>
      </p:sp>
      <p:sp>
        <p:nvSpPr>
          <p:cNvPr id="3" name="Text Placeholder 2"/>
          <p:cNvSpPr txBox="1">
            <a:spLocks/>
          </p:cNvSpPr>
          <p:nvPr/>
        </p:nvSpPr>
        <p:spPr>
          <a:xfrm>
            <a:off x="259773" y="1357590"/>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connecting and extending new ideas</a:t>
            </a:r>
          </a:p>
        </p:txBody>
      </p:sp>
      <p:sp>
        <p:nvSpPr>
          <p:cNvPr id="4" name="TextBox 3"/>
          <p:cNvSpPr txBox="1"/>
          <p:nvPr/>
        </p:nvSpPr>
        <p:spPr>
          <a:xfrm>
            <a:off x="914400" y="2286000"/>
            <a:ext cx="6477000" cy="4154984"/>
          </a:xfrm>
          <a:prstGeom prst="rect">
            <a:avLst/>
          </a:prstGeom>
          <a:noFill/>
        </p:spPr>
        <p:txBody>
          <a:bodyPr wrap="square" rtlCol="0">
            <a:spAutoFit/>
          </a:bodyPr>
          <a:lstStyle/>
          <a:p>
            <a:r>
              <a:rPr lang="en-US" sz="2200" dirty="0" smtClean="0"/>
              <a:t>Consider what you have just read, seen, or heard, then ask yourself:</a:t>
            </a:r>
          </a:p>
          <a:p>
            <a:endParaRPr lang="en-US" sz="2200" dirty="0"/>
          </a:p>
          <a:p>
            <a:pPr marL="285750" indent="-285750">
              <a:buFont typeface="Arial" pitchFamily="34" charset="0"/>
              <a:buChar char="•"/>
            </a:pPr>
            <a:r>
              <a:rPr lang="en-US" sz="2200" dirty="0" smtClean="0"/>
              <a:t>How are the ideas and information presented connected to what you already knew?</a:t>
            </a:r>
          </a:p>
          <a:p>
            <a:pPr marL="285750" indent="-285750">
              <a:buFont typeface="Arial" pitchFamily="34" charset="0"/>
              <a:buChar char="•"/>
            </a:pPr>
            <a:endParaRPr lang="en-US" sz="2200" dirty="0"/>
          </a:p>
          <a:p>
            <a:pPr marL="285750" indent="-285750">
              <a:buFont typeface="Arial" pitchFamily="34" charset="0"/>
              <a:buChar char="•"/>
            </a:pPr>
            <a:r>
              <a:rPr lang="en-US" sz="2200" dirty="0" smtClean="0"/>
              <a:t>What new ideas did you get that extended or broadened your thinking in new directions?</a:t>
            </a:r>
          </a:p>
          <a:p>
            <a:pPr marL="285750" indent="-285750">
              <a:buFont typeface="Arial" pitchFamily="34" charset="0"/>
              <a:buChar char="•"/>
            </a:pPr>
            <a:endParaRPr lang="en-US" sz="2200" dirty="0"/>
          </a:p>
          <a:p>
            <a:pPr marL="285750" indent="-285750">
              <a:buFont typeface="Arial" pitchFamily="34" charset="0"/>
              <a:buChar char="•"/>
            </a:pPr>
            <a:r>
              <a:rPr lang="en-US" sz="2200" dirty="0" smtClean="0"/>
              <a:t>What challenges or puzzles have come up in your mind from the ideas and information presented?</a:t>
            </a:r>
            <a:endParaRPr lang="en-US" sz="2200" dirty="0"/>
          </a:p>
        </p:txBody>
      </p:sp>
    </p:spTree>
    <p:extLst>
      <p:ext uri="{BB962C8B-B14F-4D97-AF65-F5344CB8AC3E}">
        <p14:creationId xmlns:p14="http://schemas.microsoft.com/office/powerpoint/2010/main" val="764757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normAutofit/>
          </a:bodyPr>
          <a:lstStyle/>
          <a:p>
            <a:pPr algn="ctr"/>
            <a:r>
              <a:rPr lang="en-US" sz="4400" dirty="0" smtClean="0">
                <a:hlinkClick r:id="rId2" action="ppaction://hlinksldjump"/>
              </a:rPr>
              <a:t>The 4 c’s</a:t>
            </a:r>
            <a:endParaRPr lang="en-US" sz="4400" dirty="0"/>
          </a:p>
        </p:txBody>
      </p:sp>
      <p:sp>
        <p:nvSpPr>
          <p:cNvPr id="3" name="Text Placeholder 2"/>
          <p:cNvSpPr txBox="1">
            <a:spLocks/>
          </p:cNvSpPr>
          <p:nvPr/>
        </p:nvSpPr>
        <p:spPr>
          <a:xfrm>
            <a:off x="266700" y="1219200"/>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structuring a text-based discussion</a:t>
            </a:r>
          </a:p>
        </p:txBody>
      </p:sp>
      <p:sp>
        <p:nvSpPr>
          <p:cNvPr id="4" name="TextBox 3"/>
          <p:cNvSpPr txBox="1"/>
          <p:nvPr/>
        </p:nvSpPr>
        <p:spPr>
          <a:xfrm>
            <a:off x="685800" y="1962706"/>
            <a:ext cx="6781800" cy="4401205"/>
          </a:xfrm>
          <a:prstGeom prst="rect">
            <a:avLst/>
          </a:prstGeom>
          <a:noFill/>
        </p:spPr>
        <p:txBody>
          <a:bodyPr wrap="square" rtlCol="0">
            <a:spAutoFit/>
          </a:bodyPr>
          <a:lstStyle/>
          <a:p>
            <a:r>
              <a:rPr lang="en-US" sz="2000" dirty="0" smtClean="0"/>
              <a:t>After reading a text:</a:t>
            </a:r>
          </a:p>
          <a:p>
            <a:endParaRPr lang="en-US" sz="2000" dirty="0"/>
          </a:p>
          <a:p>
            <a:pPr marL="285750" indent="-285750">
              <a:buFont typeface="Arial" pitchFamily="34" charset="0"/>
              <a:buChar char="•"/>
            </a:pPr>
            <a:r>
              <a:rPr lang="en-US" sz="2000" i="1" dirty="0" smtClean="0"/>
              <a:t>Connections</a:t>
            </a:r>
            <a:r>
              <a:rPr lang="en-US" sz="2000" dirty="0" smtClean="0"/>
              <a:t>:  What connections do you draw between the text and your own life or your other learning?</a:t>
            </a:r>
          </a:p>
          <a:p>
            <a:pPr marL="285750" indent="-285750">
              <a:buFont typeface="Arial" pitchFamily="34" charset="0"/>
              <a:buChar char="•"/>
            </a:pPr>
            <a:endParaRPr lang="en-US" sz="2000" dirty="0"/>
          </a:p>
          <a:p>
            <a:pPr marL="285750" indent="-285750">
              <a:buFont typeface="Arial" pitchFamily="34" charset="0"/>
              <a:buChar char="•"/>
            </a:pPr>
            <a:r>
              <a:rPr lang="en-US" sz="2000" i="1" dirty="0" smtClean="0"/>
              <a:t>Challenge</a:t>
            </a:r>
            <a:r>
              <a:rPr lang="en-US" sz="2000" dirty="0" smtClean="0"/>
              <a:t>: What ideas, positions, or assumptions do you want to challenge or argue with in the text?</a:t>
            </a:r>
          </a:p>
          <a:p>
            <a:pPr marL="285750" indent="-285750">
              <a:buFont typeface="Arial" pitchFamily="34" charset="0"/>
              <a:buChar char="•"/>
            </a:pPr>
            <a:endParaRPr lang="en-US" sz="2000" dirty="0"/>
          </a:p>
          <a:p>
            <a:pPr marL="285750" indent="-285750">
              <a:buFont typeface="Arial" pitchFamily="34" charset="0"/>
              <a:buChar char="•"/>
            </a:pPr>
            <a:r>
              <a:rPr lang="en-US" sz="2000" i="1" dirty="0" smtClean="0"/>
              <a:t>Concepts</a:t>
            </a:r>
            <a:r>
              <a:rPr lang="en-US" sz="2000" dirty="0" smtClean="0"/>
              <a:t>: What key concepts or ideas do you think are important and worth holding on to from the text?</a:t>
            </a:r>
          </a:p>
          <a:p>
            <a:pPr marL="285750" indent="-285750">
              <a:buFont typeface="Arial" pitchFamily="34" charset="0"/>
              <a:buChar char="•"/>
            </a:pPr>
            <a:endParaRPr lang="en-US" sz="2000" dirty="0"/>
          </a:p>
          <a:p>
            <a:pPr marL="285750" indent="-285750">
              <a:buFont typeface="Arial" pitchFamily="34" charset="0"/>
              <a:buChar char="•"/>
            </a:pPr>
            <a:r>
              <a:rPr lang="en-US" sz="2000" i="1" dirty="0" smtClean="0"/>
              <a:t>Changes</a:t>
            </a:r>
            <a:r>
              <a:rPr lang="en-US" sz="2000" dirty="0" smtClean="0"/>
              <a:t>: What changes in attitudes, thinking, or actions are suggested by the text, either for you or others?</a:t>
            </a:r>
            <a:endParaRPr lang="en-US" sz="2000" dirty="0"/>
          </a:p>
        </p:txBody>
      </p:sp>
    </p:spTree>
    <p:extLst>
      <p:ext uri="{BB962C8B-B14F-4D97-AF65-F5344CB8AC3E}">
        <p14:creationId xmlns:p14="http://schemas.microsoft.com/office/powerpoint/2010/main" val="4136985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76" y="472440"/>
            <a:ext cx="7242048" cy="822960"/>
          </a:xfrm>
        </p:spPr>
        <p:txBody>
          <a:bodyPr>
            <a:normAutofit/>
          </a:bodyPr>
          <a:lstStyle/>
          <a:p>
            <a:pPr algn="ctr"/>
            <a:r>
              <a:rPr lang="en-US" sz="4400" dirty="0" smtClean="0">
                <a:hlinkClick r:id="rId2" action="ppaction://hlinksldjump"/>
              </a:rPr>
              <a:t>The micro lab protocol</a:t>
            </a:r>
            <a:endParaRPr lang="en-US" sz="4400" dirty="0"/>
          </a:p>
        </p:txBody>
      </p:sp>
      <p:sp>
        <p:nvSpPr>
          <p:cNvPr id="3" name="Text Placeholder 5"/>
          <p:cNvSpPr txBox="1">
            <a:spLocks/>
          </p:cNvSpPr>
          <p:nvPr/>
        </p:nvSpPr>
        <p:spPr>
          <a:xfrm>
            <a:off x="228600" y="1295400"/>
            <a:ext cx="7696200" cy="533956"/>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to reflect and ensure equal participation</a:t>
            </a:r>
          </a:p>
        </p:txBody>
      </p:sp>
      <p:sp>
        <p:nvSpPr>
          <p:cNvPr id="4" name="TextBox 3"/>
          <p:cNvSpPr txBox="1"/>
          <p:nvPr/>
        </p:nvSpPr>
        <p:spPr>
          <a:xfrm>
            <a:off x="495300" y="2057400"/>
            <a:ext cx="7162800" cy="4001095"/>
          </a:xfrm>
          <a:prstGeom prst="rect">
            <a:avLst/>
          </a:prstGeom>
          <a:noFill/>
        </p:spPr>
        <p:txBody>
          <a:bodyPr wrap="square" rtlCol="0">
            <a:spAutoFit/>
          </a:bodyPr>
          <a:lstStyle/>
          <a:p>
            <a:r>
              <a:rPr lang="en-US" dirty="0" smtClean="0"/>
              <a:t>Reflect individually on the issue or topic being examined, then working in triads:</a:t>
            </a:r>
          </a:p>
          <a:p>
            <a:endParaRPr lang="en-US" dirty="0"/>
          </a:p>
          <a:p>
            <a:pPr marL="285750" indent="-285750">
              <a:buFont typeface="Arial" pitchFamily="34" charset="0"/>
              <a:buChar char="•"/>
            </a:pPr>
            <a:r>
              <a:rPr lang="en-US" i="1" dirty="0" smtClean="0"/>
              <a:t>Share</a:t>
            </a:r>
            <a:r>
              <a:rPr lang="en-US" dirty="0" smtClean="0"/>
              <a:t>: The first person in the group shares for a set time (usually 1-2 minutes).  The other members listen attentively without comment or interruption.</a:t>
            </a:r>
          </a:p>
          <a:p>
            <a:endParaRPr lang="en-US" sz="1000" dirty="0" smtClean="0"/>
          </a:p>
          <a:p>
            <a:pPr marL="285750" indent="-285750">
              <a:buFont typeface="Arial" pitchFamily="34" charset="0"/>
              <a:buChar char="•"/>
            </a:pPr>
            <a:r>
              <a:rPr lang="en-US" i="1" dirty="0" smtClean="0"/>
              <a:t>Pause</a:t>
            </a:r>
            <a:r>
              <a:rPr lang="en-US" dirty="0" smtClean="0"/>
              <a:t> for 20-30 seconds of silence to take in what was said.</a:t>
            </a:r>
          </a:p>
          <a:p>
            <a:pPr marL="285750" indent="-285750">
              <a:buFont typeface="Arial" pitchFamily="34" charset="0"/>
              <a:buChar char="•"/>
            </a:pPr>
            <a:endParaRPr lang="en-US" sz="1000" dirty="0" smtClean="0"/>
          </a:p>
          <a:p>
            <a:pPr marL="285750" indent="-285750">
              <a:buFont typeface="Arial" pitchFamily="34" charset="0"/>
              <a:buChar char="•"/>
            </a:pPr>
            <a:r>
              <a:rPr lang="en-US" i="1" dirty="0"/>
              <a:t>R</a:t>
            </a:r>
            <a:r>
              <a:rPr lang="en-US" i="1" dirty="0" smtClean="0"/>
              <a:t>epeat</a:t>
            </a:r>
            <a:r>
              <a:rPr lang="en-US" dirty="0" smtClean="0"/>
              <a:t> for persons two and three, pausing for a moment of silence after each round.</a:t>
            </a:r>
          </a:p>
          <a:p>
            <a:endParaRPr lang="en-US" sz="1000" dirty="0" smtClean="0"/>
          </a:p>
          <a:p>
            <a:pPr marL="285750" indent="-285750">
              <a:buFont typeface="Arial" pitchFamily="34" charset="0"/>
              <a:buChar char="•"/>
            </a:pPr>
            <a:r>
              <a:rPr lang="en-US" i="1" dirty="0" smtClean="0"/>
              <a:t>Discuss</a:t>
            </a:r>
            <a:r>
              <a:rPr lang="en-US" dirty="0" smtClean="0"/>
              <a:t> as a group (5-10 minutes), referencing the comments that have been made and making connections between the responses of the group.</a:t>
            </a:r>
            <a:endParaRPr lang="en-US" dirty="0"/>
          </a:p>
        </p:txBody>
      </p:sp>
    </p:spTree>
    <p:extLst>
      <p:ext uri="{BB962C8B-B14F-4D97-AF65-F5344CB8AC3E}">
        <p14:creationId xmlns:p14="http://schemas.microsoft.com/office/powerpoint/2010/main" val="2622209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normAutofit/>
          </a:bodyPr>
          <a:lstStyle/>
          <a:p>
            <a:pPr algn="ctr"/>
            <a:r>
              <a:rPr lang="en-US" sz="4400" dirty="0" smtClean="0">
                <a:hlinkClick r:id="rId2" action="ppaction://hlinksldjump"/>
              </a:rPr>
              <a:t>Step inside</a:t>
            </a:r>
            <a:endParaRPr lang="en-US" sz="4400" dirty="0"/>
          </a:p>
        </p:txBody>
      </p:sp>
      <p:sp>
        <p:nvSpPr>
          <p:cNvPr id="3" name="Text Placeholder 5"/>
          <p:cNvSpPr txBox="1">
            <a:spLocks/>
          </p:cNvSpPr>
          <p:nvPr/>
        </p:nvSpPr>
        <p:spPr>
          <a:xfrm>
            <a:off x="304800" y="1219200"/>
            <a:ext cx="7696200" cy="533956"/>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1800" i="1" dirty="0" smtClean="0"/>
              <a:t>A routine for stepping inside a character to deepen understanding</a:t>
            </a:r>
          </a:p>
        </p:txBody>
      </p:sp>
      <p:sp>
        <p:nvSpPr>
          <p:cNvPr id="4" name="TextBox 3"/>
          <p:cNvSpPr txBox="1"/>
          <p:nvPr/>
        </p:nvSpPr>
        <p:spPr>
          <a:xfrm>
            <a:off x="685800" y="1905000"/>
            <a:ext cx="6858000" cy="4401205"/>
          </a:xfrm>
          <a:prstGeom prst="rect">
            <a:avLst/>
          </a:prstGeom>
          <a:noFill/>
        </p:spPr>
        <p:txBody>
          <a:bodyPr wrap="square" rtlCol="0">
            <a:spAutoFit/>
          </a:bodyPr>
          <a:lstStyle/>
          <a:p>
            <a:r>
              <a:rPr lang="en-US" sz="2000" dirty="0" smtClean="0"/>
              <a:t>Think about a person or an object that is a part of or connected to the event or situation you are examining.  Place yourself within the event of situation to see things from this point of view.  Some questions to consider:</a:t>
            </a:r>
          </a:p>
          <a:p>
            <a:endParaRPr lang="en-US" sz="2000" dirty="0"/>
          </a:p>
          <a:p>
            <a:pPr marL="285750" indent="-285750">
              <a:buFont typeface="Arial" pitchFamily="34" charset="0"/>
              <a:buChar char="•"/>
            </a:pPr>
            <a:r>
              <a:rPr lang="en-US" sz="2000" dirty="0" smtClean="0"/>
              <a:t>What can this person or thing see, observe, or notice?</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What might the person or thing know, understand, hold true, or believe?</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What might the person or thing care deeply about?</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What might the person or thing wonder about or question?</a:t>
            </a:r>
            <a:endParaRPr lang="en-US" sz="2000" dirty="0"/>
          </a:p>
        </p:txBody>
      </p:sp>
    </p:spTree>
    <p:extLst>
      <p:ext uri="{BB962C8B-B14F-4D97-AF65-F5344CB8AC3E}">
        <p14:creationId xmlns:p14="http://schemas.microsoft.com/office/powerpoint/2010/main" val="1397869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76200"/>
            <a:ext cx="7242048" cy="975360"/>
          </a:xfrm>
        </p:spPr>
        <p:txBody>
          <a:bodyPr>
            <a:normAutofit/>
          </a:bodyPr>
          <a:lstStyle/>
          <a:p>
            <a:pPr algn="ctr"/>
            <a:r>
              <a:rPr lang="en-US" sz="4400" dirty="0" smtClean="0">
                <a:hlinkClick r:id="rId2" action="ppaction://hlinksldjump"/>
              </a:rPr>
              <a:t>Sentence-phrase-word</a:t>
            </a:r>
            <a:endParaRPr lang="en-US" sz="4400" dirty="0"/>
          </a:p>
        </p:txBody>
      </p:sp>
      <p:sp>
        <p:nvSpPr>
          <p:cNvPr id="3" name="Text Placeholder 5"/>
          <p:cNvSpPr txBox="1">
            <a:spLocks/>
          </p:cNvSpPr>
          <p:nvPr/>
        </p:nvSpPr>
        <p:spPr>
          <a:xfrm>
            <a:off x="345042" y="1066800"/>
            <a:ext cx="7696200" cy="807073"/>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1800" i="1" dirty="0" smtClean="0"/>
              <a:t>A routine for making meaning from text with</a:t>
            </a:r>
          </a:p>
          <a:p>
            <a:pPr marL="0" indent="0" algn="ctr">
              <a:buNone/>
            </a:pPr>
            <a:r>
              <a:rPr lang="en-US" sz="1800" i="1" dirty="0" smtClean="0"/>
              <a:t> a focus on capturing the essence of the text</a:t>
            </a:r>
          </a:p>
        </p:txBody>
      </p:sp>
      <p:sp>
        <p:nvSpPr>
          <p:cNvPr id="4" name="TextBox 3"/>
          <p:cNvSpPr txBox="1"/>
          <p:nvPr/>
        </p:nvSpPr>
        <p:spPr>
          <a:xfrm>
            <a:off x="626660" y="1981200"/>
            <a:ext cx="7010400" cy="4647426"/>
          </a:xfrm>
          <a:prstGeom prst="rect">
            <a:avLst/>
          </a:prstGeom>
          <a:noFill/>
        </p:spPr>
        <p:txBody>
          <a:bodyPr wrap="square" rtlCol="0">
            <a:spAutoFit/>
          </a:bodyPr>
          <a:lstStyle/>
          <a:p>
            <a:r>
              <a:rPr lang="en-US" sz="1600" dirty="0" smtClean="0"/>
              <a:t>In your discussion group, review the text that you have read and each select our own:</a:t>
            </a:r>
          </a:p>
          <a:p>
            <a:endParaRPr lang="en-US" sz="800" dirty="0"/>
          </a:p>
          <a:p>
            <a:pPr marL="285750" indent="-285750">
              <a:lnSpc>
                <a:spcPct val="150000"/>
              </a:lnSpc>
              <a:buFont typeface="Arial" pitchFamily="34" charset="0"/>
              <a:buChar char="•"/>
            </a:pPr>
            <a:r>
              <a:rPr lang="en-US" sz="1600" i="1" dirty="0" smtClean="0"/>
              <a:t>Sentence</a:t>
            </a:r>
            <a:r>
              <a:rPr lang="en-US" sz="1600" dirty="0" smtClean="0"/>
              <a:t> that was meaningful to you, that you felt captures a core idea of the text</a:t>
            </a:r>
          </a:p>
          <a:p>
            <a:pPr marL="285750" indent="-285750">
              <a:lnSpc>
                <a:spcPct val="150000"/>
              </a:lnSpc>
              <a:buFont typeface="Arial" pitchFamily="34" charset="0"/>
              <a:buChar char="•"/>
            </a:pPr>
            <a:r>
              <a:rPr lang="en-US" sz="1600" i="1" dirty="0" smtClean="0"/>
              <a:t>Phrase</a:t>
            </a:r>
            <a:r>
              <a:rPr lang="en-US" sz="1600" dirty="0" smtClean="0"/>
              <a:t> that moved, engaged, or provoked you</a:t>
            </a:r>
          </a:p>
          <a:p>
            <a:pPr marL="285750" indent="-285750">
              <a:lnSpc>
                <a:spcPct val="150000"/>
              </a:lnSpc>
              <a:buFont typeface="Arial" pitchFamily="34" charset="0"/>
              <a:buChar char="•"/>
            </a:pPr>
            <a:r>
              <a:rPr lang="en-US" sz="1600" i="1" dirty="0" smtClean="0"/>
              <a:t>Word</a:t>
            </a:r>
            <a:r>
              <a:rPr lang="en-US" sz="1600" dirty="0" smtClean="0"/>
              <a:t> that captured your attention or struck you as powerful</a:t>
            </a:r>
          </a:p>
          <a:p>
            <a:endParaRPr lang="en-US" sz="800" dirty="0"/>
          </a:p>
          <a:p>
            <a:r>
              <a:rPr lang="en-US" sz="1600" dirty="0" smtClean="0"/>
              <a:t>	As a group, </a:t>
            </a:r>
            <a:r>
              <a:rPr lang="en-US" sz="1600" b="1" dirty="0" smtClean="0"/>
              <a:t>discuss</a:t>
            </a:r>
            <a:r>
              <a:rPr lang="en-US" sz="1600" dirty="0" smtClean="0"/>
              <a:t> and </a:t>
            </a:r>
            <a:r>
              <a:rPr lang="en-US" sz="1600" b="1" dirty="0" smtClean="0"/>
              <a:t>record</a:t>
            </a:r>
            <a:r>
              <a:rPr lang="en-US" sz="1600" dirty="0" smtClean="0"/>
              <a:t> your choices.  Begin by each sharing your words, then phrases, then sentences.  Explain why you made the selections you did.  Looking at your group’s collective choices of words, phrases, and sentences, reflect on the conversation by identifying:</a:t>
            </a:r>
          </a:p>
          <a:p>
            <a:endParaRPr lang="en-US" sz="1600" dirty="0"/>
          </a:p>
          <a:p>
            <a:pPr marL="285750" indent="-285750">
              <a:lnSpc>
                <a:spcPct val="150000"/>
              </a:lnSpc>
              <a:buFont typeface="Arial" pitchFamily="34" charset="0"/>
              <a:buChar char="•"/>
            </a:pPr>
            <a:r>
              <a:rPr lang="en-US" sz="1600" dirty="0" smtClean="0"/>
              <a:t>What themes emerge?</a:t>
            </a:r>
          </a:p>
          <a:p>
            <a:pPr marL="285750" indent="-285750">
              <a:lnSpc>
                <a:spcPct val="150000"/>
              </a:lnSpc>
              <a:buFont typeface="Arial" pitchFamily="34" charset="0"/>
              <a:buChar char="•"/>
            </a:pPr>
            <a:r>
              <a:rPr lang="en-US" sz="1600" dirty="0" smtClean="0"/>
              <a:t>What implications or predications can be drawn?</a:t>
            </a:r>
          </a:p>
          <a:p>
            <a:pPr marL="285750" indent="-285750">
              <a:lnSpc>
                <a:spcPct val="150000"/>
              </a:lnSpc>
              <a:buFont typeface="Arial" pitchFamily="34" charset="0"/>
              <a:buChar char="•"/>
            </a:pPr>
            <a:r>
              <a:rPr lang="en-US" sz="1600" dirty="0" smtClean="0"/>
              <a:t>Were there aspects of the text not captured in your choices?</a:t>
            </a:r>
            <a:endParaRPr lang="en-US" sz="1600" dirty="0"/>
          </a:p>
        </p:txBody>
      </p:sp>
    </p:spTree>
    <p:extLst>
      <p:ext uri="{BB962C8B-B14F-4D97-AF65-F5344CB8AC3E}">
        <p14:creationId xmlns:p14="http://schemas.microsoft.com/office/powerpoint/2010/main" val="3190285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545" y="540327"/>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claim/support/question</a:t>
            </a:r>
            <a:endParaRPr lang="en-US" sz="4400" dirty="0"/>
          </a:p>
        </p:txBody>
      </p:sp>
      <p:sp>
        <p:nvSpPr>
          <p:cNvPr id="3" name="Text Placeholder 2"/>
          <p:cNvSpPr txBox="1">
            <a:spLocks/>
          </p:cNvSpPr>
          <p:nvPr/>
        </p:nvSpPr>
        <p:spPr>
          <a:xfrm>
            <a:off x="1032083" y="1228010"/>
            <a:ext cx="6255488"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200" i="1" dirty="0" smtClean="0"/>
              <a:t>A reasoning routine</a:t>
            </a:r>
            <a:endParaRPr lang="en-US" sz="2200" i="1" dirty="0"/>
          </a:p>
        </p:txBody>
      </p:sp>
      <p:sp>
        <p:nvSpPr>
          <p:cNvPr id="4" name="TextBox 3"/>
          <p:cNvSpPr txBox="1"/>
          <p:nvPr/>
        </p:nvSpPr>
        <p:spPr>
          <a:xfrm>
            <a:off x="152400" y="1941888"/>
            <a:ext cx="7924800" cy="1015663"/>
          </a:xfrm>
          <a:prstGeom prst="rect">
            <a:avLst/>
          </a:prstGeom>
          <a:noFill/>
        </p:spPr>
        <p:txBody>
          <a:bodyPr wrap="square" rtlCol="0">
            <a:spAutoFit/>
          </a:bodyPr>
          <a:lstStyle/>
          <a:p>
            <a:pPr marL="342900" indent="-342900">
              <a:buAutoNum type="arabicPeriod"/>
            </a:pPr>
            <a:r>
              <a:rPr lang="en-US" sz="2000" dirty="0" smtClean="0">
                <a:latin typeface="Arial" pitchFamily="34" charset="0"/>
                <a:cs typeface="Arial" pitchFamily="34" charset="0"/>
              </a:rPr>
              <a:t> Make a </a:t>
            </a:r>
            <a:r>
              <a:rPr lang="en-US" sz="2000" b="1" dirty="0" smtClean="0">
                <a:latin typeface="Arial" pitchFamily="34" charset="0"/>
                <a:cs typeface="Arial" pitchFamily="34" charset="0"/>
              </a:rPr>
              <a:t>claim</a:t>
            </a:r>
            <a:r>
              <a:rPr lang="en-US" sz="2000" dirty="0" smtClean="0">
                <a:latin typeface="Arial" pitchFamily="34" charset="0"/>
                <a:cs typeface="Arial" pitchFamily="34" charset="0"/>
              </a:rPr>
              <a:t> about the topic               </a:t>
            </a:r>
            <a:r>
              <a:rPr lang="en-US" sz="2000" b="1" dirty="0" smtClean="0">
                <a:latin typeface="Arial" pitchFamily="34" charset="0"/>
                <a:cs typeface="Arial" pitchFamily="34" charset="0"/>
              </a:rPr>
              <a:t>Claim</a:t>
            </a:r>
            <a:r>
              <a:rPr lang="en-US" sz="2000" dirty="0" smtClean="0">
                <a:latin typeface="Arial" pitchFamily="34" charset="0"/>
                <a:cs typeface="Arial" pitchFamily="34" charset="0"/>
              </a:rPr>
              <a:t>: An explanation</a:t>
            </a:r>
          </a:p>
          <a:p>
            <a:pPr lvl="8"/>
            <a:r>
              <a:rPr lang="en-US" sz="2000" dirty="0">
                <a:latin typeface="Arial" pitchFamily="34" charset="0"/>
                <a:cs typeface="Arial" pitchFamily="34" charset="0"/>
              </a:rPr>
              <a:t>	 </a:t>
            </a:r>
            <a:r>
              <a:rPr lang="en-US" sz="2000" dirty="0" smtClean="0">
                <a:latin typeface="Arial" pitchFamily="34" charset="0"/>
                <a:cs typeface="Arial" pitchFamily="34" charset="0"/>
              </a:rPr>
              <a:t>  or interpretation of      	 	   some aspect of the topic.  </a:t>
            </a:r>
          </a:p>
        </p:txBody>
      </p:sp>
      <p:sp>
        <p:nvSpPr>
          <p:cNvPr id="5" name="Right Arrow 4"/>
          <p:cNvSpPr/>
          <p:nvPr/>
        </p:nvSpPr>
        <p:spPr>
          <a:xfrm>
            <a:off x="4368212" y="2053302"/>
            <a:ext cx="355221"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2845" y="3429000"/>
            <a:ext cx="7924800" cy="1015663"/>
          </a:xfrm>
          <a:prstGeom prst="rect">
            <a:avLst/>
          </a:prstGeom>
          <a:noFill/>
        </p:spPr>
        <p:txBody>
          <a:bodyPr wrap="square" rtlCol="0">
            <a:spAutoFit/>
          </a:bodyPr>
          <a:lstStyle/>
          <a:p>
            <a:r>
              <a:rPr lang="en-US" sz="2000" dirty="0" smtClean="0">
                <a:latin typeface="Arial" pitchFamily="34" charset="0"/>
                <a:cs typeface="Arial" pitchFamily="34" charset="0"/>
              </a:rPr>
              <a:t>2.  Identify </a:t>
            </a:r>
            <a:r>
              <a:rPr lang="en-US" sz="2000" b="1" dirty="0" smtClean="0">
                <a:latin typeface="Arial" pitchFamily="34" charset="0"/>
                <a:cs typeface="Arial" pitchFamily="34" charset="0"/>
              </a:rPr>
              <a:t>support</a:t>
            </a:r>
            <a:r>
              <a:rPr lang="en-US" sz="2000" dirty="0" smtClean="0">
                <a:latin typeface="Arial" pitchFamily="34" charset="0"/>
                <a:cs typeface="Arial" pitchFamily="34" charset="0"/>
              </a:rPr>
              <a:t> for your claim             </a:t>
            </a:r>
            <a:r>
              <a:rPr lang="en-US" sz="2000" b="1" dirty="0" smtClean="0">
                <a:latin typeface="Arial" pitchFamily="34" charset="0"/>
                <a:cs typeface="Arial" pitchFamily="34" charset="0"/>
              </a:rPr>
              <a:t>Support</a:t>
            </a:r>
            <a:r>
              <a:rPr lang="en-US" sz="2000" dirty="0" smtClean="0">
                <a:latin typeface="Arial" pitchFamily="34" charset="0"/>
                <a:cs typeface="Arial" pitchFamily="34" charset="0"/>
              </a:rPr>
              <a:t>: Things you see, 					  feel, and know that 						  support your claim.</a:t>
            </a:r>
          </a:p>
        </p:txBody>
      </p:sp>
      <p:sp>
        <p:nvSpPr>
          <p:cNvPr id="8" name="TextBox 7"/>
          <p:cNvSpPr txBox="1"/>
          <p:nvPr/>
        </p:nvSpPr>
        <p:spPr>
          <a:xfrm>
            <a:off x="252845" y="5029200"/>
            <a:ext cx="8042564" cy="1631216"/>
          </a:xfrm>
          <a:prstGeom prst="rect">
            <a:avLst/>
          </a:prstGeom>
          <a:noFill/>
        </p:spPr>
        <p:txBody>
          <a:bodyPr wrap="square" rtlCol="0">
            <a:spAutoFit/>
          </a:bodyPr>
          <a:lstStyle/>
          <a:p>
            <a:r>
              <a:rPr lang="en-US" sz="2000" dirty="0" smtClean="0">
                <a:latin typeface="Arial" pitchFamily="34" charset="0"/>
                <a:cs typeface="Arial" pitchFamily="34" charset="0"/>
              </a:rPr>
              <a:t>3. Ask a question related to your claim      </a:t>
            </a:r>
            <a:r>
              <a:rPr lang="en-US" sz="2000" b="1" dirty="0" smtClean="0">
                <a:latin typeface="Arial" pitchFamily="34" charset="0"/>
                <a:cs typeface="Arial" pitchFamily="34" charset="0"/>
              </a:rPr>
              <a:t>Question</a:t>
            </a:r>
            <a:r>
              <a:rPr lang="en-US" sz="2000" dirty="0" smtClean="0">
                <a:latin typeface="Arial" pitchFamily="34" charset="0"/>
                <a:cs typeface="Arial" pitchFamily="34" charset="0"/>
              </a:rPr>
              <a:t>: What’s left 		 				  hanging?  What isn’t 						  explained?  What new 						  reason does your claim 					  raise? </a:t>
            </a:r>
          </a:p>
        </p:txBody>
      </p:sp>
      <p:sp>
        <p:nvSpPr>
          <p:cNvPr id="9" name="Right Arrow 8"/>
          <p:cNvSpPr/>
          <p:nvPr/>
        </p:nvSpPr>
        <p:spPr>
          <a:xfrm>
            <a:off x="4343001" y="3505200"/>
            <a:ext cx="355221"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4666081" y="5157772"/>
            <a:ext cx="355221"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3487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7391400" cy="849457"/>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Red light, yellow light</a:t>
            </a:r>
            <a:endParaRPr lang="en-US" sz="4400" dirty="0" smtClean="0"/>
          </a:p>
        </p:txBody>
      </p:sp>
      <p:sp>
        <p:nvSpPr>
          <p:cNvPr id="3" name="Text Placeholder 2"/>
          <p:cNvSpPr txBox="1">
            <a:spLocks/>
          </p:cNvSpPr>
          <p:nvPr/>
        </p:nvSpPr>
        <p:spPr>
          <a:xfrm>
            <a:off x="266700" y="1066800"/>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focusing students on signs of puzzles of truth</a:t>
            </a:r>
            <a:endParaRPr lang="en-US" sz="2000" i="1" dirty="0"/>
          </a:p>
        </p:txBody>
      </p:sp>
      <p:sp>
        <p:nvSpPr>
          <p:cNvPr id="4" name="TextBox 3"/>
          <p:cNvSpPr txBox="1"/>
          <p:nvPr/>
        </p:nvSpPr>
        <p:spPr>
          <a:xfrm>
            <a:off x="533400" y="2057400"/>
            <a:ext cx="7239000" cy="3785652"/>
          </a:xfrm>
          <a:prstGeom prst="rect">
            <a:avLst/>
          </a:prstGeom>
          <a:noFill/>
        </p:spPr>
        <p:txBody>
          <a:bodyPr wrap="square" rtlCol="0">
            <a:spAutoFit/>
          </a:bodyPr>
          <a:lstStyle/>
          <a:p>
            <a:r>
              <a:rPr lang="en-US" sz="2000" i="1" dirty="0" smtClean="0"/>
              <a:t>As you read, view, or listen to the material before you, consider the following questions:</a:t>
            </a:r>
          </a:p>
          <a:p>
            <a:endParaRPr lang="en-US" sz="2000" i="1" dirty="0" smtClean="0"/>
          </a:p>
          <a:p>
            <a:endParaRPr lang="en-US" sz="2000" i="1" dirty="0"/>
          </a:p>
          <a:p>
            <a:pPr marL="285750" indent="-285750">
              <a:buFont typeface="Arial" pitchFamily="34" charset="0"/>
              <a:buChar char="•"/>
            </a:pPr>
            <a:r>
              <a:rPr lang="en-US" sz="2000" i="1" dirty="0" smtClean="0"/>
              <a:t>What are the red lights here?  That is, what things stop you in your tracks as a reader/listener/observer because you doubt their truth or accuracy?</a:t>
            </a:r>
          </a:p>
          <a:p>
            <a:pPr marL="285750" indent="-285750">
              <a:buFont typeface="Arial" pitchFamily="34" charset="0"/>
              <a:buChar char="•"/>
            </a:pPr>
            <a:endParaRPr lang="en-US" sz="2000" i="1" dirty="0" smtClean="0"/>
          </a:p>
          <a:p>
            <a:endParaRPr lang="en-US" sz="2000" i="1" dirty="0"/>
          </a:p>
          <a:p>
            <a:pPr marL="285750" indent="-285750">
              <a:buFont typeface="Arial" pitchFamily="34" charset="0"/>
              <a:buChar char="•"/>
            </a:pPr>
            <a:r>
              <a:rPr lang="en-US" sz="2000" i="1" dirty="0" smtClean="0"/>
              <a:t>What are the yellow lights here?  That is, what things slow you down a bit, give you pause, and make you wonder if they are true and accurate or not?</a:t>
            </a:r>
            <a:endParaRPr lang="en-US" sz="2000" i="1"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598" t="4061" r="32805" b="3880"/>
          <a:stretch/>
        </p:blipFill>
        <p:spPr bwMode="auto">
          <a:xfrm>
            <a:off x="7179802" y="4343400"/>
            <a:ext cx="859298" cy="23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842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1851" r="21851"/>
          <a:stretch>
            <a:fillRect/>
          </a:stretch>
        </p:blipFill>
        <p:spPr>
          <a:xfrm>
            <a:off x="663682" y="1041002"/>
            <a:ext cx="4213118" cy="4213118"/>
          </a:xfrm>
        </p:spPr>
      </p:pic>
      <p:sp>
        <p:nvSpPr>
          <p:cNvPr id="5" name="Title 3"/>
          <p:cNvSpPr txBox="1">
            <a:spLocks/>
          </p:cNvSpPr>
          <p:nvPr/>
        </p:nvSpPr>
        <p:spPr>
          <a:xfrm>
            <a:off x="5334000" y="609600"/>
            <a:ext cx="3429000" cy="1905000"/>
          </a:xfrm>
          <a:prstGeom prst="rect">
            <a:avLst/>
          </a:prstGeom>
        </p:spPr>
        <p:txBody>
          <a:bodyPr vert="horz" lIns="45720" tIns="0" rIns="45720" bIns="0" anchor="b" anchorCtr="0">
            <a:normAutofit/>
          </a:bodyPr>
          <a:lstStyle>
            <a:lvl1pPr algn="l" rtl="0" eaLnBrk="1" latinLnBrk="0" hangingPunct="1">
              <a:spcBef>
                <a:spcPct val="0"/>
              </a:spcBef>
              <a:buNone/>
              <a:defRPr kumimoji="0" sz="3000" b="1" kern="1200" cap="all"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5400" dirty="0" smtClean="0"/>
              <a:t>Fairnessroutines</a:t>
            </a:r>
            <a:endParaRPr lang="en-US" sz="5400" dirty="0"/>
          </a:p>
        </p:txBody>
      </p:sp>
      <p:sp>
        <p:nvSpPr>
          <p:cNvPr id="6" name="Text Placeholder 5"/>
          <p:cNvSpPr>
            <a:spLocks noGrp="1"/>
          </p:cNvSpPr>
          <p:nvPr>
            <p:ph type="body" sz="half" idx="2"/>
          </p:nvPr>
        </p:nvSpPr>
        <p:spPr>
          <a:xfrm>
            <a:off x="5334000" y="2819400"/>
            <a:ext cx="3657600" cy="3581400"/>
          </a:xfrm>
        </p:spPr>
        <p:txBody>
          <a:bodyPr>
            <a:noAutofit/>
          </a:bodyPr>
          <a:lstStyle/>
          <a:p>
            <a:pPr marL="285750" indent="-285750">
              <a:buFont typeface="Wingdings" pitchFamily="2" charset="2"/>
              <a:buChar char="q"/>
            </a:pPr>
            <a:r>
              <a:rPr lang="en-US" sz="2400" dirty="0" smtClean="0">
                <a:hlinkClick r:id="rId3" action="ppaction://hlinksldjump"/>
              </a:rPr>
              <a:t>Circle of Viewpoints</a:t>
            </a:r>
            <a:endParaRPr lang="en-US" sz="2400" dirty="0" smtClean="0"/>
          </a:p>
          <a:p>
            <a:endParaRPr lang="en-US" sz="1000" dirty="0" smtClean="0"/>
          </a:p>
          <a:p>
            <a:pPr marL="285750" indent="-285750">
              <a:buFont typeface="Wingdings" pitchFamily="2" charset="2"/>
              <a:buChar char="q"/>
            </a:pPr>
            <a:r>
              <a:rPr lang="en-US" sz="2400" dirty="0" smtClean="0">
                <a:hlinkClick r:id="rId4" action="ppaction://hlinksldjump"/>
              </a:rPr>
              <a:t>Here~Now~There~Then</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5" action="ppaction://hlinksldjump"/>
              </a:rPr>
              <a:t>Making it fair; Now Then Later</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6" action="ppaction://hlinksldjump"/>
              </a:rPr>
              <a:t>Reporter’s Notebook</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7" action="ppaction://hlinksldjump"/>
              </a:rPr>
              <a:t>Tug of War</a:t>
            </a:r>
            <a:endParaRPr lang="en-US" sz="2400" dirty="0" smtClean="0"/>
          </a:p>
        </p:txBody>
      </p:sp>
    </p:spTree>
    <p:extLst>
      <p:ext uri="{BB962C8B-B14F-4D97-AF65-F5344CB8AC3E}">
        <p14:creationId xmlns:p14="http://schemas.microsoft.com/office/powerpoint/2010/main" val="3874550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7239000" cy="1362075"/>
          </a:xfrm>
        </p:spPr>
        <p:txBody>
          <a:bodyPr>
            <a:normAutofit/>
          </a:bodyPr>
          <a:lstStyle/>
          <a:p>
            <a:pPr algn="ctr"/>
            <a:r>
              <a:rPr lang="en-US" sz="3600" dirty="0" smtClean="0">
                <a:hlinkClick r:id="rId2" action="ppaction://hlinksldjump"/>
              </a:rPr>
              <a:t>Circle of Viewpoints Routine</a:t>
            </a:r>
            <a:endParaRPr lang="en-US" sz="3600" dirty="0"/>
          </a:p>
        </p:txBody>
      </p:sp>
      <p:sp>
        <p:nvSpPr>
          <p:cNvPr id="5" name="Text Placeholder 2"/>
          <p:cNvSpPr>
            <a:spLocks noGrp="1"/>
          </p:cNvSpPr>
          <p:nvPr>
            <p:ph type="body" idx="1"/>
          </p:nvPr>
        </p:nvSpPr>
        <p:spPr>
          <a:xfrm>
            <a:off x="1025156" y="914400"/>
            <a:ext cx="6255488" cy="743507"/>
          </a:xfrm>
        </p:spPr>
        <p:txBody>
          <a:bodyPr>
            <a:noAutofit/>
          </a:bodyPr>
          <a:lstStyle/>
          <a:p>
            <a:pPr algn="ctr"/>
            <a:r>
              <a:rPr lang="en-US" sz="2200" i="1" dirty="0" smtClean="0"/>
              <a:t>A routine for exploring diverse perspectives</a:t>
            </a:r>
            <a:endParaRPr lang="en-US" sz="2200" i="1" dirty="0"/>
          </a:p>
        </p:txBody>
      </p:sp>
      <p:sp>
        <p:nvSpPr>
          <p:cNvPr id="6" name="TextBox 5"/>
          <p:cNvSpPr txBox="1"/>
          <p:nvPr/>
        </p:nvSpPr>
        <p:spPr>
          <a:xfrm>
            <a:off x="457200" y="1524000"/>
            <a:ext cx="7391400" cy="4862870"/>
          </a:xfrm>
          <a:prstGeom prst="rect">
            <a:avLst/>
          </a:prstGeom>
          <a:noFill/>
        </p:spPr>
        <p:txBody>
          <a:bodyPr wrap="square" rtlCol="0">
            <a:spAutoFit/>
          </a:bodyPr>
          <a:lstStyle/>
          <a:p>
            <a:pPr marL="342900" indent="-342900">
              <a:buFontTx/>
              <a:buAutoNum type="arabicPeriod"/>
            </a:pPr>
            <a:r>
              <a:rPr lang="en-US" sz="2800" dirty="0" smtClean="0">
                <a:solidFill>
                  <a:prstClr val="black"/>
                </a:solidFill>
              </a:rPr>
              <a:t> I AM THINKING OF…</a:t>
            </a:r>
            <a:r>
              <a:rPr lang="en-US" sz="2800" i="1" dirty="0" smtClean="0">
                <a:solidFill>
                  <a:prstClr val="black"/>
                </a:solidFill>
              </a:rPr>
              <a:t>the topic</a:t>
            </a:r>
            <a:r>
              <a:rPr lang="en-US" sz="2800" dirty="0" smtClean="0">
                <a:solidFill>
                  <a:prstClr val="black"/>
                </a:solidFill>
              </a:rPr>
              <a:t>…FROM THE POINT OF VIEW OF…</a:t>
            </a:r>
            <a:r>
              <a:rPr lang="en-US" sz="2800" i="1" dirty="0" smtClean="0">
                <a:solidFill>
                  <a:prstClr val="black"/>
                </a:solidFill>
              </a:rPr>
              <a:t>the viewpoint you’ve chosen</a:t>
            </a:r>
            <a:r>
              <a:rPr lang="en-US" sz="2800" dirty="0" smtClean="0">
                <a:solidFill>
                  <a:prstClr val="black"/>
                </a:solidFill>
              </a:rPr>
              <a:t>.</a:t>
            </a:r>
          </a:p>
          <a:p>
            <a:pPr marL="342900" indent="-342900">
              <a:buFontTx/>
              <a:buAutoNum type="arabicPeriod"/>
            </a:pPr>
            <a:endParaRPr lang="en-US" sz="1400" dirty="0">
              <a:solidFill>
                <a:prstClr val="black"/>
              </a:solidFill>
            </a:endParaRPr>
          </a:p>
          <a:p>
            <a:pPr marL="342900" indent="-342900">
              <a:buFontTx/>
              <a:buAutoNum type="arabicPeriod"/>
            </a:pPr>
            <a:r>
              <a:rPr lang="en-US" sz="2800" dirty="0" smtClean="0">
                <a:solidFill>
                  <a:prstClr val="black"/>
                </a:solidFill>
              </a:rPr>
              <a:t> I THINK…</a:t>
            </a:r>
            <a:r>
              <a:rPr lang="en-US" sz="2800" i="1" dirty="0" smtClean="0">
                <a:solidFill>
                  <a:prstClr val="black"/>
                </a:solidFill>
              </a:rPr>
              <a:t>describe the topic from your viewpoint.  Be an actor—take on the character of your viewpoint</a:t>
            </a:r>
            <a:r>
              <a:rPr lang="en-US" sz="2800" dirty="0" smtClean="0">
                <a:solidFill>
                  <a:prstClr val="black"/>
                </a:solidFill>
              </a:rPr>
              <a:t>.</a:t>
            </a:r>
          </a:p>
          <a:p>
            <a:pPr marL="342900" indent="-342900">
              <a:buFontTx/>
              <a:buAutoNum type="arabicPeriod"/>
            </a:pPr>
            <a:endParaRPr lang="en-US" sz="1400" dirty="0" smtClean="0">
              <a:solidFill>
                <a:prstClr val="black"/>
              </a:solidFill>
            </a:endParaRPr>
          </a:p>
          <a:p>
            <a:pPr marL="342900" indent="-342900">
              <a:buFontTx/>
              <a:buAutoNum type="arabicPeriod"/>
            </a:pPr>
            <a:r>
              <a:rPr lang="en-US" sz="2800" dirty="0" smtClean="0">
                <a:solidFill>
                  <a:prstClr val="black"/>
                </a:solidFill>
              </a:rPr>
              <a:t> A QUESTION I HAVE FROM THIS VIEWPOINT IS…</a:t>
            </a:r>
            <a:r>
              <a:rPr lang="en-US" sz="2800" i="1" dirty="0" smtClean="0">
                <a:solidFill>
                  <a:prstClr val="black"/>
                </a:solidFill>
              </a:rPr>
              <a:t>ask a question from this viewpoint</a:t>
            </a:r>
            <a:r>
              <a:rPr lang="en-US" sz="2800" dirty="0" smtClean="0">
                <a:solidFill>
                  <a:prstClr val="black"/>
                </a:solidFill>
              </a:rPr>
              <a:t>.</a:t>
            </a:r>
          </a:p>
          <a:p>
            <a:pPr marL="342900" indent="-342900">
              <a:buFontTx/>
              <a:buAutoNum type="arabicPeriod"/>
            </a:pPr>
            <a:endParaRPr lang="en-US" dirty="0" smtClean="0">
              <a:solidFill>
                <a:prstClr val="black"/>
              </a:solidFill>
            </a:endParaRPr>
          </a:p>
          <a:p>
            <a:r>
              <a:rPr lang="en-US" sz="2000" dirty="0" smtClean="0">
                <a:solidFill>
                  <a:prstClr val="black"/>
                </a:solidFill>
              </a:rPr>
              <a:t>WRAP UP:  </a:t>
            </a:r>
            <a:r>
              <a:rPr lang="en-US" sz="2000" i="1" dirty="0" smtClean="0">
                <a:solidFill>
                  <a:prstClr val="black"/>
                </a:solidFill>
              </a:rPr>
              <a:t>What new ideas do you have about the topic that you didn’t have before?  What new questions do you have?</a:t>
            </a:r>
            <a:endParaRPr lang="en-US" sz="2000" i="1" dirty="0">
              <a:solidFill>
                <a:prstClr val="black"/>
              </a:solidFill>
            </a:endParaRPr>
          </a:p>
        </p:txBody>
      </p:sp>
    </p:spTree>
    <p:extLst>
      <p:ext uri="{BB962C8B-B14F-4D97-AF65-F5344CB8AC3E}">
        <p14:creationId xmlns:p14="http://schemas.microsoft.com/office/powerpoint/2010/main" val="3156183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810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Here now/there then</a:t>
            </a:r>
            <a:endParaRPr lang="en-US" sz="4400" dirty="0"/>
          </a:p>
        </p:txBody>
      </p:sp>
      <p:sp>
        <p:nvSpPr>
          <p:cNvPr id="9" name="Text Placeholder 5"/>
          <p:cNvSpPr>
            <a:spLocks noGrp="1"/>
          </p:cNvSpPr>
          <p:nvPr>
            <p:ph type="body" idx="1"/>
          </p:nvPr>
        </p:nvSpPr>
        <p:spPr>
          <a:xfrm>
            <a:off x="366651" y="1062037"/>
            <a:ext cx="7696200" cy="533956"/>
          </a:xfrm>
        </p:spPr>
        <p:txBody>
          <a:bodyPr>
            <a:noAutofit/>
          </a:bodyPr>
          <a:lstStyle/>
          <a:p>
            <a:pPr algn="ctr"/>
            <a:r>
              <a:rPr lang="en-US" sz="2200" i="1" dirty="0" smtClean="0"/>
              <a:t>A routine for considering present attitudes and judgments</a:t>
            </a:r>
          </a:p>
        </p:txBody>
      </p:sp>
      <p:sp>
        <p:nvSpPr>
          <p:cNvPr id="10" name="TextBox 9"/>
          <p:cNvSpPr txBox="1"/>
          <p:nvPr/>
        </p:nvSpPr>
        <p:spPr>
          <a:xfrm>
            <a:off x="457200" y="1743075"/>
            <a:ext cx="7239000" cy="954107"/>
          </a:xfrm>
          <a:prstGeom prst="rect">
            <a:avLst/>
          </a:prstGeom>
          <a:noFill/>
        </p:spPr>
        <p:txBody>
          <a:bodyPr wrap="square" rtlCol="0">
            <a:spAutoFit/>
          </a:bodyPr>
          <a:lstStyle/>
          <a:p>
            <a:pPr marL="342900" indent="-342900">
              <a:buAutoNum type="arabicPeriod"/>
            </a:pPr>
            <a:r>
              <a:rPr lang="en-US" sz="1400" dirty="0" smtClean="0"/>
              <a:t>Identify a controversial issue or fairness topic that has changed significantly over time and uncover student’s basic knowledge about the topic.</a:t>
            </a:r>
          </a:p>
          <a:p>
            <a:pPr marL="342900" indent="-342900">
              <a:buAutoNum type="arabicPeriod"/>
            </a:pPr>
            <a:endParaRPr lang="en-US" sz="1400" dirty="0"/>
          </a:p>
          <a:p>
            <a:pPr marL="800100" lvl="1" indent="-342900">
              <a:buBlip>
                <a:blip r:embed="rId3"/>
              </a:buBlip>
            </a:pPr>
            <a:r>
              <a:rPr lang="en-US" sz="1400" dirty="0" smtClean="0"/>
              <a:t>Column A:  List </a:t>
            </a:r>
            <a:r>
              <a:rPr lang="en-US" sz="1400" b="1" dirty="0" smtClean="0"/>
              <a:t>present</a:t>
            </a:r>
            <a:r>
              <a:rPr lang="en-US" sz="1400" dirty="0" smtClean="0"/>
              <a:t> stances, values, and judgments about the topic.</a:t>
            </a:r>
          </a:p>
        </p:txBody>
      </p:sp>
      <p:sp>
        <p:nvSpPr>
          <p:cNvPr id="11" name="TextBox 10"/>
          <p:cNvSpPr txBox="1"/>
          <p:nvPr/>
        </p:nvSpPr>
        <p:spPr>
          <a:xfrm>
            <a:off x="429491" y="3048000"/>
            <a:ext cx="7239000" cy="954107"/>
          </a:xfrm>
          <a:prstGeom prst="rect">
            <a:avLst/>
          </a:prstGeom>
          <a:noFill/>
        </p:spPr>
        <p:txBody>
          <a:bodyPr wrap="square" rtlCol="0">
            <a:spAutoFit/>
          </a:bodyPr>
          <a:lstStyle/>
          <a:p>
            <a:pPr marL="342900" indent="-342900">
              <a:buAutoNum type="arabicPeriod" startAt="2"/>
            </a:pPr>
            <a:r>
              <a:rPr lang="en-US" sz="1400" dirty="0"/>
              <a:t>I</a:t>
            </a:r>
            <a:r>
              <a:rPr lang="en-US" sz="1400" dirty="0" smtClean="0"/>
              <a:t>magine you could travel back to a time when the attitudes about the fairness of this topic were different.</a:t>
            </a:r>
          </a:p>
          <a:p>
            <a:pPr marL="342900" indent="-342900">
              <a:buAutoNum type="arabicPeriod" startAt="2"/>
            </a:pPr>
            <a:endParaRPr lang="en-US" sz="1400" dirty="0" smtClean="0"/>
          </a:p>
          <a:p>
            <a:pPr marL="800100" lvl="1" indent="-342900">
              <a:buBlip>
                <a:blip r:embed="rId3"/>
              </a:buBlip>
            </a:pPr>
            <a:r>
              <a:rPr lang="en-US" sz="1400" dirty="0" smtClean="0"/>
              <a:t>Column B:  List </a:t>
            </a:r>
            <a:r>
              <a:rPr lang="en-US" sz="1400" b="1" dirty="0" smtClean="0"/>
              <a:t>past </a:t>
            </a:r>
            <a:r>
              <a:rPr lang="en-US" sz="1400" dirty="0" smtClean="0"/>
              <a:t>stances, values, and judgments about the topic.</a:t>
            </a:r>
          </a:p>
        </p:txBody>
      </p:sp>
      <p:sp>
        <p:nvSpPr>
          <p:cNvPr id="12" name="TextBox 11"/>
          <p:cNvSpPr txBox="1"/>
          <p:nvPr/>
        </p:nvSpPr>
        <p:spPr>
          <a:xfrm>
            <a:off x="450272" y="4343400"/>
            <a:ext cx="7239000" cy="954107"/>
          </a:xfrm>
          <a:prstGeom prst="rect">
            <a:avLst/>
          </a:prstGeom>
          <a:noFill/>
        </p:spPr>
        <p:txBody>
          <a:bodyPr wrap="square" rtlCol="0">
            <a:spAutoFit/>
          </a:bodyPr>
          <a:lstStyle/>
          <a:p>
            <a:pPr marL="342900" indent="-342900">
              <a:buAutoNum type="arabicPeriod" startAt="3"/>
            </a:pPr>
            <a:r>
              <a:rPr lang="en-US" sz="1400" dirty="0" smtClean="0"/>
              <a:t>Compare the past and present perspectives in Columns A and B.</a:t>
            </a:r>
          </a:p>
          <a:p>
            <a:pPr marL="342900" indent="-342900">
              <a:buAutoNum type="arabicPeriod" startAt="3"/>
            </a:pPr>
            <a:endParaRPr lang="en-US" sz="1400" dirty="0"/>
          </a:p>
          <a:p>
            <a:pPr marL="800100" lvl="1" indent="-342900">
              <a:buBlip>
                <a:blip r:embed="rId3"/>
              </a:buBlip>
            </a:pPr>
            <a:r>
              <a:rPr lang="en-US" sz="1400" dirty="0" smtClean="0"/>
              <a:t>Why do you think things have changed?  Why did people in the past not think the way we do today?</a:t>
            </a:r>
          </a:p>
        </p:txBody>
      </p:sp>
      <p:sp>
        <p:nvSpPr>
          <p:cNvPr id="13" name="TextBox 12"/>
          <p:cNvSpPr txBox="1"/>
          <p:nvPr/>
        </p:nvSpPr>
        <p:spPr>
          <a:xfrm>
            <a:off x="450272" y="5647914"/>
            <a:ext cx="7239000" cy="738664"/>
          </a:xfrm>
          <a:prstGeom prst="rect">
            <a:avLst/>
          </a:prstGeom>
          <a:noFill/>
        </p:spPr>
        <p:txBody>
          <a:bodyPr wrap="square" rtlCol="0">
            <a:spAutoFit/>
          </a:bodyPr>
          <a:lstStyle/>
          <a:p>
            <a:r>
              <a:rPr lang="en-US" sz="1400" dirty="0" smtClean="0"/>
              <a:t>4.   Close the discussion.</a:t>
            </a:r>
          </a:p>
          <a:p>
            <a:pPr marL="342900" indent="-342900">
              <a:buAutoNum type="arabicPeriod"/>
            </a:pPr>
            <a:endParaRPr lang="en-US" sz="1400" dirty="0"/>
          </a:p>
          <a:p>
            <a:pPr marL="800100" lvl="1" indent="-342900">
              <a:buBlip>
                <a:blip r:embed="rId3"/>
              </a:buBlip>
            </a:pPr>
            <a:r>
              <a:rPr lang="en-US" sz="1400" dirty="0" smtClean="0"/>
              <a:t>How could we find out more about the way people thought back then?</a:t>
            </a:r>
          </a:p>
        </p:txBody>
      </p:sp>
    </p:spTree>
    <p:extLst>
      <p:ext uri="{BB962C8B-B14F-4D97-AF65-F5344CB8AC3E}">
        <p14:creationId xmlns:p14="http://schemas.microsoft.com/office/powerpoint/2010/main" val="785314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304800"/>
            <a:ext cx="3429000" cy="1524000"/>
          </a:xfrm>
        </p:spPr>
        <p:txBody>
          <a:bodyPr/>
          <a:lstStyle/>
          <a:p>
            <a:pPr algn="ctr"/>
            <a:r>
              <a:rPr lang="en-US" dirty="0" smtClean="0"/>
              <a:t>Routines for introducing and exploring ideas</a:t>
            </a:r>
            <a:endParaRPr lang="en-US" dirty="0"/>
          </a:p>
        </p:txBody>
      </p:sp>
      <p:sp>
        <p:nvSpPr>
          <p:cNvPr id="10" name="Text Placeholder 9"/>
          <p:cNvSpPr>
            <a:spLocks noGrp="1"/>
          </p:cNvSpPr>
          <p:nvPr>
            <p:ph type="body" sz="half" idx="2"/>
          </p:nvPr>
        </p:nvSpPr>
        <p:spPr>
          <a:xfrm>
            <a:off x="5410200" y="1905000"/>
            <a:ext cx="3429000" cy="4572000"/>
          </a:xfrm>
        </p:spPr>
        <p:txBody>
          <a:bodyPr>
            <a:noAutofit/>
          </a:bodyPr>
          <a:lstStyle/>
          <a:p>
            <a:pPr marL="285750" indent="-285750">
              <a:lnSpc>
                <a:spcPct val="150000"/>
              </a:lnSpc>
              <a:buFont typeface="Wingdings" pitchFamily="2" charset="2"/>
              <a:buChar char="q"/>
            </a:pPr>
            <a:r>
              <a:rPr lang="en-US" sz="2400" dirty="0" smtClean="0">
                <a:hlinkClick r:id="rId2" action="ppaction://hlinksldjump"/>
              </a:rPr>
              <a:t>See-Think-Wonder</a:t>
            </a:r>
            <a:endParaRPr lang="en-US" sz="2400" dirty="0" smtClean="0"/>
          </a:p>
          <a:p>
            <a:pPr marL="285750" indent="-285750">
              <a:lnSpc>
                <a:spcPct val="150000"/>
              </a:lnSpc>
              <a:buFont typeface="Wingdings" pitchFamily="2" charset="2"/>
              <a:buChar char="q"/>
            </a:pPr>
            <a:r>
              <a:rPr lang="en-US" sz="2400" dirty="0" smtClean="0">
                <a:hlinkClick r:id="rId3" action="ppaction://hlinksldjump"/>
              </a:rPr>
              <a:t>Zoom In</a:t>
            </a:r>
            <a:endParaRPr lang="en-US" sz="2400" dirty="0" smtClean="0"/>
          </a:p>
          <a:p>
            <a:pPr marL="285750" indent="-285750">
              <a:lnSpc>
                <a:spcPct val="150000"/>
              </a:lnSpc>
              <a:buFont typeface="Wingdings" pitchFamily="2" charset="2"/>
              <a:buChar char="q"/>
            </a:pPr>
            <a:r>
              <a:rPr lang="en-US" sz="2400" dirty="0" smtClean="0">
                <a:hlinkClick r:id="rId4" action="ppaction://hlinksldjump"/>
              </a:rPr>
              <a:t>Think-Puzzle-Explore</a:t>
            </a:r>
            <a:endParaRPr lang="en-US" sz="2400" dirty="0" smtClean="0"/>
          </a:p>
          <a:p>
            <a:pPr marL="285750" indent="-285750">
              <a:lnSpc>
                <a:spcPct val="150000"/>
              </a:lnSpc>
              <a:buFont typeface="Wingdings" pitchFamily="2" charset="2"/>
              <a:buChar char="q"/>
            </a:pPr>
            <a:r>
              <a:rPr lang="en-US" sz="2400" dirty="0" smtClean="0">
                <a:hlinkClick r:id="rId5" action="ppaction://hlinksldjump"/>
              </a:rPr>
              <a:t>Chalk Talk</a:t>
            </a:r>
            <a:endParaRPr lang="en-US" sz="2400" dirty="0" smtClean="0"/>
          </a:p>
          <a:p>
            <a:pPr marL="285750" indent="-285750">
              <a:lnSpc>
                <a:spcPct val="150000"/>
              </a:lnSpc>
              <a:buFont typeface="Wingdings" pitchFamily="2" charset="2"/>
              <a:buChar char="q"/>
            </a:pPr>
            <a:r>
              <a:rPr lang="en-US" sz="2400" dirty="0" smtClean="0">
                <a:hlinkClick r:id="rId6" action="ppaction://hlinksldjump"/>
              </a:rPr>
              <a:t>3-2-1 Bridge</a:t>
            </a:r>
            <a:endParaRPr lang="en-US" sz="2400" dirty="0" smtClean="0"/>
          </a:p>
          <a:p>
            <a:pPr marL="285750" indent="-285750">
              <a:lnSpc>
                <a:spcPct val="150000"/>
              </a:lnSpc>
              <a:buFont typeface="Wingdings" pitchFamily="2" charset="2"/>
              <a:buChar char="q"/>
            </a:pPr>
            <a:r>
              <a:rPr lang="en-US" sz="2400" dirty="0" smtClean="0">
                <a:hlinkClick r:id="rId7" action="ppaction://hlinksldjump"/>
              </a:rPr>
              <a:t>Compass Points</a:t>
            </a:r>
            <a:endParaRPr lang="en-US" sz="2400" dirty="0" smtClean="0"/>
          </a:p>
          <a:p>
            <a:pPr marL="285750" indent="-285750">
              <a:buFont typeface="Wingdings" pitchFamily="2" charset="2"/>
              <a:buChar char="q"/>
            </a:pPr>
            <a:r>
              <a:rPr lang="en-US" sz="2400" dirty="0" smtClean="0">
                <a:hlinkClick r:id="rId8" action="ppaction://hlinksldjump"/>
              </a:rPr>
              <a:t>The Explanation Game</a:t>
            </a:r>
            <a:endParaRPr lang="en-US" sz="2400" dirty="0" smtClean="0"/>
          </a:p>
          <a:p>
            <a:pPr marL="285750" indent="-285750">
              <a:buFont typeface="Wingdings" pitchFamily="2" charset="2"/>
              <a:buChar char="q"/>
            </a:pPr>
            <a:endParaRPr lang="en-US" sz="2400" dirty="0"/>
          </a:p>
        </p:txBody>
      </p:sp>
      <p:pic>
        <p:nvPicPr>
          <p:cNvPr id="11" name="Picture Placeholder 10"/>
          <p:cNvPicPr>
            <a:picLocks noGrp="1" noChangeAspect="1"/>
          </p:cNvPicPr>
          <p:nvPr>
            <p:ph type="pic" idx="1"/>
          </p:nvPr>
        </p:nvPicPr>
        <p:blipFill>
          <a:blip r:embed="rId9">
            <a:extLst>
              <a:ext uri="{28A0092B-C50C-407E-A947-70E740481C1C}">
                <a14:useLocalDpi xmlns:a14="http://schemas.microsoft.com/office/drawing/2010/main" val="0"/>
              </a:ext>
            </a:extLst>
          </a:blip>
          <a:srcRect t="12472" b="12472"/>
          <a:stretch>
            <a:fillRect/>
          </a:stretch>
        </p:blipFill>
        <p:spPr>
          <a:xfrm>
            <a:off x="663575" y="1041400"/>
            <a:ext cx="4289425" cy="4292600"/>
          </a:xfrm>
        </p:spPr>
      </p:pic>
    </p:spTree>
    <p:extLst>
      <p:ext uri="{BB962C8B-B14F-4D97-AF65-F5344CB8AC3E}">
        <p14:creationId xmlns:p14="http://schemas.microsoft.com/office/powerpoint/2010/main" val="2595701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28600"/>
            <a:ext cx="7772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Make it fair: </a:t>
            </a:r>
          </a:p>
          <a:p>
            <a:pPr algn="ctr"/>
            <a:r>
              <a:rPr lang="en-US" sz="4400" dirty="0" smtClean="0">
                <a:hlinkClick r:id="rId2" action="ppaction://hlinksldjump"/>
              </a:rPr>
              <a:t>Now, Then, Later</a:t>
            </a:r>
            <a:endParaRPr lang="en-US" sz="4400" dirty="0"/>
          </a:p>
        </p:txBody>
      </p:sp>
      <p:sp>
        <p:nvSpPr>
          <p:cNvPr id="5" name="Text Placeholder 2"/>
          <p:cNvSpPr>
            <a:spLocks noGrp="1"/>
          </p:cNvSpPr>
          <p:nvPr>
            <p:ph type="body" idx="1"/>
          </p:nvPr>
        </p:nvSpPr>
        <p:spPr>
          <a:xfrm>
            <a:off x="987056" y="1295400"/>
            <a:ext cx="6255488" cy="743507"/>
          </a:xfrm>
        </p:spPr>
        <p:txBody>
          <a:bodyPr>
            <a:noAutofit/>
          </a:bodyPr>
          <a:lstStyle/>
          <a:p>
            <a:pPr algn="ctr"/>
            <a:r>
              <a:rPr lang="en-US" sz="2200" i="1" dirty="0" smtClean="0"/>
              <a:t>A routine for finding actions</a:t>
            </a:r>
            <a:endParaRPr lang="en-US" sz="2200" i="1" dirty="0"/>
          </a:p>
        </p:txBody>
      </p:sp>
      <p:sp>
        <p:nvSpPr>
          <p:cNvPr id="6" name="TextBox 5"/>
          <p:cNvSpPr txBox="1"/>
          <p:nvPr/>
        </p:nvSpPr>
        <p:spPr>
          <a:xfrm>
            <a:off x="990600" y="2286000"/>
            <a:ext cx="6096000" cy="3970318"/>
          </a:xfrm>
          <a:prstGeom prst="rect">
            <a:avLst/>
          </a:prstGeom>
          <a:noFill/>
        </p:spPr>
        <p:txBody>
          <a:bodyPr wrap="square" rtlCol="0">
            <a:spAutoFit/>
          </a:bodyPr>
          <a:lstStyle/>
          <a:p>
            <a:pPr marL="342900" indent="-342900">
              <a:buAutoNum type="arabicPeriod"/>
            </a:pPr>
            <a:r>
              <a:rPr lang="en-US" b="1" dirty="0" smtClean="0">
                <a:latin typeface="Teen Light" pitchFamily="2" charset="0"/>
              </a:rPr>
              <a:t>Frame the task</a:t>
            </a:r>
            <a:r>
              <a:rPr lang="en-US" dirty="0" smtClean="0">
                <a:latin typeface="Teen Light" pitchFamily="2" charset="0"/>
              </a:rPr>
              <a:t>.  Present and clarify an issue of fairness.  Think about things to do to make the situation more fair: now, in the future, or to change the situation so it would have been fair in the past.</a:t>
            </a:r>
          </a:p>
          <a:p>
            <a:pPr marL="342900" indent="-342900">
              <a:buAutoNum type="arabicPeriod"/>
            </a:pPr>
            <a:endParaRPr lang="en-US" dirty="0">
              <a:latin typeface="Teen Light" pitchFamily="2" charset="0"/>
            </a:endParaRPr>
          </a:p>
          <a:p>
            <a:pPr marL="342900" indent="-342900">
              <a:buAutoNum type="arabicPeriod" startAt="2"/>
            </a:pPr>
            <a:r>
              <a:rPr lang="en-US" b="1" dirty="0" smtClean="0">
                <a:latin typeface="Teen Light" pitchFamily="2" charset="0"/>
              </a:rPr>
              <a:t>Brainstorm</a:t>
            </a:r>
            <a:r>
              <a:rPr lang="en-US" dirty="0" smtClean="0">
                <a:latin typeface="Teen Light" pitchFamily="2" charset="0"/>
              </a:rPr>
              <a:t>.  Brainstorm ideas for things you might do to “make it fair.”</a:t>
            </a:r>
          </a:p>
          <a:p>
            <a:pPr marL="342900" indent="-342900">
              <a:buAutoNum type="arabicPeriod" startAt="2"/>
            </a:pPr>
            <a:endParaRPr lang="en-US" dirty="0">
              <a:latin typeface="Teen Light" pitchFamily="2" charset="0"/>
            </a:endParaRPr>
          </a:p>
          <a:p>
            <a:pPr marL="342900" indent="-342900">
              <a:buAutoNum type="arabicPeriod" startAt="3"/>
            </a:pPr>
            <a:r>
              <a:rPr lang="en-US" b="1" dirty="0" smtClean="0">
                <a:latin typeface="Teen Light" pitchFamily="2" charset="0"/>
              </a:rPr>
              <a:t>Sort.  </a:t>
            </a:r>
            <a:r>
              <a:rPr lang="en-US" dirty="0" smtClean="0">
                <a:latin typeface="Teen Light" pitchFamily="2" charset="0"/>
              </a:rPr>
              <a:t>Sort the list into actions that relate to making the situation fair in the past, now, or for the future.</a:t>
            </a:r>
          </a:p>
          <a:p>
            <a:endParaRPr lang="en-US" dirty="0">
              <a:latin typeface="Teen Light" pitchFamily="2" charset="0"/>
            </a:endParaRPr>
          </a:p>
          <a:p>
            <a:r>
              <a:rPr lang="en-US" b="1" dirty="0" smtClean="0">
                <a:latin typeface="Teen Light" pitchFamily="2" charset="0"/>
              </a:rPr>
              <a:t>4.  Evaluate.  </a:t>
            </a:r>
            <a:r>
              <a:rPr lang="en-US" dirty="0" smtClean="0">
                <a:latin typeface="Teen Light" pitchFamily="2" charset="0"/>
              </a:rPr>
              <a:t>Pick one idea from the list that the class thinks has the most merit and expand on it, either verbally or in writing.</a:t>
            </a:r>
            <a:endParaRPr lang="en-US" dirty="0">
              <a:latin typeface="Teen Light" pitchFamily="2" charset="0"/>
            </a:endParaRPr>
          </a:p>
        </p:txBody>
      </p:sp>
    </p:spTree>
    <p:extLst>
      <p:ext uri="{BB962C8B-B14F-4D97-AF65-F5344CB8AC3E}">
        <p14:creationId xmlns:p14="http://schemas.microsoft.com/office/powerpoint/2010/main" val="2704852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Reporter’s notebook</a:t>
            </a:r>
            <a:endParaRPr lang="en-US" sz="4400" dirty="0"/>
          </a:p>
        </p:txBody>
      </p:sp>
      <p:sp>
        <p:nvSpPr>
          <p:cNvPr id="5" name="Text Placeholder 2"/>
          <p:cNvSpPr>
            <a:spLocks noGrp="1"/>
          </p:cNvSpPr>
          <p:nvPr>
            <p:ph type="body" idx="1"/>
          </p:nvPr>
        </p:nvSpPr>
        <p:spPr>
          <a:xfrm>
            <a:off x="1025156" y="690283"/>
            <a:ext cx="6255488" cy="743507"/>
          </a:xfrm>
        </p:spPr>
        <p:txBody>
          <a:bodyPr>
            <a:noAutofit/>
          </a:bodyPr>
          <a:lstStyle/>
          <a:p>
            <a:pPr algn="ctr"/>
            <a:r>
              <a:rPr lang="en-US" sz="2200" i="1" dirty="0" smtClean="0"/>
              <a:t>A routine for separating fact and feeling</a:t>
            </a:r>
            <a:endParaRPr lang="en-US" sz="2200" i="1" dirty="0"/>
          </a:p>
        </p:txBody>
      </p:sp>
      <p:sp>
        <p:nvSpPr>
          <p:cNvPr id="6" name="TextBox 5"/>
          <p:cNvSpPr txBox="1"/>
          <p:nvPr/>
        </p:nvSpPr>
        <p:spPr>
          <a:xfrm>
            <a:off x="685800" y="1736148"/>
            <a:ext cx="6781800" cy="4493538"/>
          </a:xfrm>
          <a:prstGeom prst="rect">
            <a:avLst/>
          </a:prstGeom>
          <a:noFill/>
        </p:spPr>
        <p:txBody>
          <a:bodyPr wrap="square" rtlCol="0">
            <a:spAutoFit/>
          </a:bodyPr>
          <a:lstStyle/>
          <a:p>
            <a:pPr marL="342900" indent="-342900">
              <a:buAutoNum type="arabicPeriod"/>
            </a:pPr>
            <a:r>
              <a:rPr lang="en-US" sz="2200" dirty="0" smtClean="0">
                <a:latin typeface="Times New Roman" pitchFamily="18" charset="0"/>
                <a:cs typeface="Times New Roman" pitchFamily="18" charset="0"/>
              </a:rPr>
              <a:t>Identify a situation, a story, or dilemma for discussion.</a:t>
            </a:r>
          </a:p>
          <a:p>
            <a:pPr marL="342900" indent="-342900">
              <a:buAutoNum type="arabicPeriod"/>
            </a:pPr>
            <a:endParaRPr lang="en-US" sz="2200" dirty="0" smtClean="0">
              <a:latin typeface="Times New Roman" pitchFamily="18" charset="0"/>
              <a:cs typeface="Times New Roman" pitchFamily="18" charset="0"/>
            </a:endParaRPr>
          </a:p>
          <a:p>
            <a:pPr marL="342900" indent="-342900">
              <a:buAutoNum type="arabicPeriod"/>
            </a:pPr>
            <a:r>
              <a:rPr lang="en-US" sz="2200" dirty="0" smtClean="0">
                <a:latin typeface="Times New Roman" pitchFamily="18" charset="0"/>
                <a:cs typeface="Times New Roman" pitchFamily="18" charset="0"/>
              </a:rPr>
              <a:t>Identify the </a:t>
            </a:r>
            <a:r>
              <a:rPr lang="en-US" sz="2200" u="sng" dirty="0" smtClean="0">
                <a:latin typeface="Times New Roman" pitchFamily="18" charset="0"/>
                <a:cs typeface="Times New Roman" pitchFamily="18" charset="0"/>
              </a:rPr>
              <a:t>Facts and Events</a:t>
            </a:r>
            <a:r>
              <a:rPr lang="en-US" sz="2200" dirty="0" smtClean="0">
                <a:latin typeface="Times New Roman" pitchFamily="18" charset="0"/>
                <a:cs typeface="Times New Roman" pitchFamily="18" charset="0"/>
              </a:rPr>
              <a:t> of the situation.  While naming them, think about whether the facts are clear, or if we need more information about them.</a:t>
            </a:r>
          </a:p>
          <a:p>
            <a:pPr marL="342900" indent="-342900">
              <a:buAutoNum type="arabicPeriod"/>
            </a:pPr>
            <a:endParaRPr lang="en-US" sz="2200" dirty="0">
              <a:latin typeface="Times New Roman" pitchFamily="18" charset="0"/>
              <a:cs typeface="Times New Roman" pitchFamily="18" charset="0"/>
            </a:endParaRPr>
          </a:p>
          <a:p>
            <a:pPr marL="342900" indent="-342900">
              <a:buAutoNum type="arabicPeriod"/>
            </a:pPr>
            <a:r>
              <a:rPr lang="en-US" sz="2200" dirty="0" smtClean="0">
                <a:latin typeface="Times New Roman" pitchFamily="18" charset="0"/>
                <a:cs typeface="Times New Roman" pitchFamily="18" charset="0"/>
              </a:rPr>
              <a:t>Name the </a:t>
            </a:r>
            <a:r>
              <a:rPr lang="en-US" sz="2200" u="sng" dirty="0" smtClean="0">
                <a:latin typeface="Times New Roman" pitchFamily="18" charset="0"/>
                <a:cs typeface="Times New Roman" pitchFamily="18" charset="0"/>
              </a:rPr>
              <a:t>Thoughts &amp; Feelings</a:t>
            </a:r>
            <a:r>
              <a:rPr lang="en-US" sz="2200" dirty="0" smtClean="0">
                <a:latin typeface="Times New Roman" pitchFamily="18" charset="0"/>
                <a:cs typeface="Times New Roman" pitchFamily="18" charset="0"/>
              </a:rPr>
              <a:t> of the characters/participants involved in the story.  While naming them, think about  whether the facts are clear, or if we need more information about them.</a:t>
            </a:r>
          </a:p>
          <a:p>
            <a:pPr marL="342900" indent="-342900">
              <a:buAutoNum type="arabicPeriod"/>
            </a:pPr>
            <a:endParaRPr lang="en-US" sz="2200" dirty="0" smtClean="0">
              <a:latin typeface="Times New Roman" pitchFamily="18" charset="0"/>
              <a:cs typeface="Times New Roman" pitchFamily="18" charset="0"/>
            </a:endParaRPr>
          </a:p>
          <a:p>
            <a:pPr marL="342900" indent="-342900">
              <a:buAutoNum type="arabicPeriod"/>
            </a:pPr>
            <a:r>
              <a:rPr lang="en-US" sz="2200" dirty="0" smtClean="0">
                <a:latin typeface="Times New Roman" pitchFamily="18" charset="0"/>
                <a:cs typeface="Times New Roman" pitchFamily="18" charset="0"/>
              </a:rPr>
              <a:t>After a discussion, make your best judgment of the situation, based on the information at hand.</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165328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Tug of war</a:t>
            </a:r>
            <a:endParaRPr lang="en-US" sz="4400" dirty="0"/>
          </a:p>
        </p:txBody>
      </p:sp>
      <p:sp>
        <p:nvSpPr>
          <p:cNvPr id="5" name="Text Placeholder 2"/>
          <p:cNvSpPr>
            <a:spLocks noGrp="1"/>
          </p:cNvSpPr>
          <p:nvPr>
            <p:ph type="body" idx="1"/>
          </p:nvPr>
        </p:nvSpPr>
        <p:spPr>
          <a:xfrm>
            <a:off x="1025156" y="1062037"/>
            <a:ext cx="6255488" cy="743507"/>
          </a:xfrm>
        </p:spPr>
        <p:txBody>
          <a:bodyPr>
            <a:noAutofit/>
          </a:bodyPr>
          <a:lstStyle/>
          <a:p>
            <a:pPr algn="ctr"/>
            <a:r>
              <a:rPr lang="en-US" sz="2200" i="1" dirty="0" smtClean="0"/>
              <a:t>A routine for exploring the complexity</a:t>
            </a:r>
          </a:p>
          <a:p>
            <a:pPr algn="ctr"/>
            <a:r>
              <a:rPr lang="en-US" sz="2200" i="1" dirty="0" smtClean="0"/>
              <a:t> of fairness and dilemmas</a:t>
            </a:r>
            <a:endParaRPr lang="en-US" sz="2200" i="1" dirty="0"/>
          </a:p>
        </p:txBody>
      </p:sp>
      <p:sp>
        <p:nvSpPr>
          <p:cNvPr id="6" name="TextBox 5"/>
          <p:cNvSpPr txBox="1"/>
          <p:nvPr/>
        </p:nvSpPr>
        <p:spPr>
          <a:xfrm>
            <a:off x="609600" y="1905000"/>
            <a:ext cx="7086600" cy="4893647"/>
          </a:xfrm>
          <a:prstGeom prst="rect">
            <a:avLst/>
          </a:prstGeom>
          <a:noFill/>
        </p:spPr>
        <p:txBody>
          <a:bodyPr wrap="square" rtlCol="0">
            <a:spAutoFit/>
          </a:bodyPr>
          <a:lstStyle/>
          <a:p>
            <a:pPr marL="342900" indent="-342900">
              <a:buAutoNum type="arabicPeriod"/>
            </a:pPr>
            <a:r>
              <a:rPr lang="en-US" sz="2400" dirty="0" smtClean="0">
                <a:latin typeface="Teen Light" pitchFamily="2" charset="0"/>
                <a:cs typeface="Times New Roman" pitchFamily="18" charset="0"/>
              </a:rPr>
              <a:t>Present a fairness dilemma.</a:t>
            </a:r>
          </a:p>
          <a:p>
            <a:pPr marL="342900" indent="-342900">
              <a:buAutoNum type="arabicPeriod"/>
            </a:pPr>
            <a:endParaRPr lang="en-US" sz="2400" dirty="0" smtClean="0">
              <a:latin typeface="Teen Light" pitchFamily="2" charset="0"/>
              <a:cs typeface="Times New Roman" pitchFamily="18" charset="0"/>
            </a:endParaRPr>
          </a:p>
          <a:p>
            <a:pPr marL="342900" indent="-342900">
              <a:buAutoNum type="arabicPeriod"/>
            </a:pPr>
            <a:r>
              <a:rPr lang="en-US" sz="2400" dirty="0" smtClean="0">
                <a:latin typeface="Teen Light" pitchFamily="2" charset="0"/>
                <a:cs typeface="Times New Roman" pitchFamily="18" charset="0"/>
              </a:rPr>
              <a:t>Identify the factors that “pull” at each side of the dilemma.  These are the two sides of the tug of war.</a:t>
            </a:r>
          </a:p>
          <a:p>
            <a:pPr marL="342900" indent="-342900">
              <a:buAutoNum type="arabicPeriod"/>
            </a:pPr>
            <a:endParaRPr lang="en-US" sz="2400" dirty="0">
              <a:latin typeface="Teen Light" pitchFamily="2" charset="0"/>
              <a:cs typeface="Times New Roman" pitchFamily="18" charset="0"/>
            </a:endParaRPr>
          </a:p>
          <a:p>
            <a:pPr marL="342900" indent="-342900">
              <a:buAutoNum type="arabicPeriod"/>
            </a:pPr>
            <a:r>
              <a:rPr lang="en-US" sz="2400" dirty="0" smtClean="0">
                <a:latin typeface="Teen Light" pitchFamily="2" charset="0"/>
                <a:cs typeface="Times New Roman" pitchFamily="18" charset="0"/>
              </a:rPr>
              <a:t>Think of “tugs”, or reasons why we should support a certain side of the dilemma.  Also, think of reasons on the other side of the dilemma as well.</a:t>
            </a:r>
          </a:p>
          <a:p>
            <a:pPr marL="342900" indent="-342900">
              <a:buAutoNum type="arabicPeriod"/>
            </a:pPr>
            <a:endParaRPr lang="en-US" sz="2400" dirty="0" smtClean="0">
              <a:latin typeface="Teen Light" pitchFamily="2" charset="0"/>
              <a:cs typeface="Times New Roman" pitchFamily="18" charset="0"/>
            </a:endParaRPr>
          </a:p>
          <a:p>
            <a:pPr marL="342900" indent="-342900">
              <a:buAutoNum type="arabicPeriod"/>
            </a:pPr>
            <a:r>
              <a:rPr lang="en-US" sz="2400" dirty="0" smtClean="0">
                <a:latin typeface="Teen Light" pitchFamily="2" charset="0"/>
                <a:cs typeface="Times New Roman" pitchFamily="18" charset="0"/>
              </a:rPr>
              <a:t>Generate “what if?” questions to explore the topic further.</a:t>
            </a:r>
            <a:endParaRPr lang="en-US" sz="2400" dirty="0">
              <a:latin typeface="Teen Light" pitchFamily="2" charset="0"/>
              <a:cs typeface="Times New Roman" pitchFamily="18" charset="0"/>
            </a:endParaRPr>
          </a:p>
        </p:txBody>
      </p:sp>
    </p:spTree>
    <p:extLst>
      <p:ext uri="{BB962C8B-B14F-4D97-AF65-F5344CB8AC3E}">
        <p14:creationId xmlns:p14="http://schemas.microsoft.com/office/powerpoint/2010/main" val="1365344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34000" y="609600"/>
            <a:ext cx="3429000" cy="1905000"/>
          </a:xfrm>
          <a:prstGeom prst="rect">
            <a:avLst/>
          </a:prstGeom>
        </p:spPr>
        <p:txBody>
          <a:bodyPr vert="horz" lIns="45720" tIns="0" rIns="45720" bIns="0" anchor="b" anchorCtr="0">
            <a:normAutofit/>
          </a:bodyPr>
          <a:lstStyle>
            <a:lvl1pPr algn="l" rtl="0" eaLnBrk="1" latinLnBrk="0" hangingPunct="1">
              <a:spcBef>
                <a:spcPct val="0"/>
              </a:spcBef>
              <a:buNone/>
              <a:defRPr kumimoji="0" sz="3000" b="1" kern="1200" cap="all"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5400" dirty="0" smtClean="0"/>
              <a:t>Truth</a:t>
            </a:r>
          </a:p>
          <a:p>
            <a:pPr algn="ctr"/>
            <a:r>
              <a:rPr lang="en-US" sz="5400" dirty="0" smtClean="0"/>
              <a:t>routines</a:t>
            </a:r>
            <a:endParaRPr lang="en-US" sz="5400" dirty="0"/>
          </a:p>
        </p:txBody>
      </p:sp>
      <p:sp>
        <p:nvSpPr>
          <p:cNvPr id="6" name="Text Placeholder 5"/>
          <p:cNvSpPr>
            <a:spLocks noGrp="1"/>
          </p:cNvSpPr>
          <p:nvPr>
            <p:ph type="body" sz="half" idx="2"/>
          </p:nvPr>
        </p:nvSpPr>
        <p:spPr>
          <a:xfrm>
            <a:off x="5181600" y="2819400"/>
            <a:ext cx="3810000" cy="3581400"/>
          </a:xfrm>
        </p:spPr>
        <p:txBody>
          <a:bodyPr>
            <a:noAutofit/>
          </a:bodyPr>
          <a:lstStyle/>
          <a:p>
            <a:pPr marL="285750" indent="-285750">
              <a:buFont typeface="Wingdings" pitchFamily="2" charset="2"/>
              <a:buChar char="q"/>
            </a:pPr>
            <a:r>
              <a:rPr lang="en-US" sz="2400" dirty="0" smtClean="0">
                <a:hlinkClick r:id="rId2" action="ppaction://hlinksldjump"/>
              </a:rPr>
              <a:t>Claim~Support~Question</a:t>
            </a:r>
            <a:endParaRPr lang="en-US" sz="2400" dirty="0" smtClean="0"/>
          </a:p>
          <a:p>
            <a:endParaRPr lang="en-US" sz="1000" dirty="0" smtClean="0"/>
          </a:p>
          <a:p>
            <a:pPr marL="285750" indent="-285750">
              <a:buFont typeface="Wingdings" pitchFamily="2" charset="2"/>
              <a:buChar char="q"/>
            </a:pPr>
            <a:r>
              <a:rPr lang="en-US" sz="2400" dirty="0" smtClean="0">
                <a:hlinkClick r:id="rId3" action="ppaction://hlinksldjump"/>
              </a:rPr>
              <a:t>Hot Spots</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4" action="ppaction://hlinksldjump"/>
              </a:rPr>
              <a:t>Stop~Look</a:t>
            </a:r>
            <a:r>
              <a:rPr lang="en-US" sz="2400" dirty="0">
                <a:hlinkClick r:id="rId4" action="ppaction://hlinksldjump"/>
              </a:rPr>
              <a:t>~</a:t>
            </a:r>
            <a:r>
              <a:rPr lang="en-US" sz="2400" dirty="0" smtClean="0">
                <a:hlinkClick r:id="rId4" action="ppaction://hlinksldjump"/>
              </a:rPr>
              <a:t>Listen</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5" action="ppaction://hlinksldjump"/>
              </a:rPr>
              <a:t>True for Who?</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6" action="ppaction://hlinksldjump"/>
              </a:rPr>
              <a:t>Tug for Truth</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7" action="ppaction://hlinksldjump"/>
              </a:rPr>
              <a:t>Red Light, Yellow Light</a:t>
            </a:r>
            <a:endParaRPr lang="en-US" sz="2400" dirty="0" smtClean="0"/>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319279">
            <a:off x="667872" y="1655617"/>
            <a:ext cx="4148885" cy="27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433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545" y="540327"/>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claim/support/question</a:t>
            </a:r>
            <a:endParaRPr lang="en-US" sz="4400" dirty="0"/>
          </a:p>
        </p:txBody>
      </p:sp>
      <p:sp>
        <p:nvSpPr>
          <p:cNvPr id="3" name="Text Placeholder 2"/>
          <p:cNvSpPr txBox="1">
            <a:spLocks/>
          </p:cNvSpPr>
          <p:nvPr/>
        </p:nvSpPr>
        <p:spPr>
          <a:xfrm>
            <a:off x="1032083" y="1228010"/>
            <a:ext cx="6255488"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200" i="1" dirty="0" smtClean="0"/>
              <a:t>A reasoning routine</a:t>
            </a:r>
            <a:endParaRPr lang="en-US" sz="2200" i="1" dirty="0"/>
          </a:p>
        </p:txBody>
      </p:sp>
      <p:sp>
        <p:nvSpPr>
          <p:cNvPr id="4" name="TextBox 3"/>
          <p:cNvSpPr txBox="1"/>
          <p:nvPr/>
        </p:nvSpPr>
        <p:spPr>
          <a:xfrm>
            <a:off x="152400" y="1941888"/>
            <a:ext cx="7924800" cy="1015663"/>
          </a:xfrm>
          <a:prstGeom prst="rect">
            <a:avLst/>
          </a:prstGeom>
          <a:noFill/>
        </p:spPr>
        <p:txBody>
          <a:bodyPr wrap="square" rtlCol="0">
            <a:spAutoFit/>
          </a:bodyPr>
          <a:lstStyle/>
          <a:p>
            <a:pPr marL="342900" indent="-342900">
              <a:buAutoNum type="arabicPeriod"/>
            </a:pPr>
            <a:r>
              <a:rPr lang="en-US" sz="2000" dirty="0" smtClean="0">
                <a:latin typeface="Arial" pitchFamily="34" charset="0"/>
                <a:cs typeface="Arial" pitchFamily="34" charset="0"/>
              </a:rPr>
              <a:t> Make a </a:t>
            </a:r>
            <a:r>
              <a:rPr lang="en-US" sz="2000" b="1" dirty="0" smtClean="0">
                <a:latin typeface="Arial" pitchFamily="34" charset="0"/>
                <a:cs typeface="Arial" pitchFamily="34" charset="0"/>
              </a:rPr>
              <a:t>claim</a:t>
            </a:r>
            <a:r>
              <a:rPr lang="en-US" sz="2000" dirty="0" smtClean="0">
                <a:latin typeface="Arial" pitchFamily="34" charset="0"/>
                <a:cs typeface="Arial" pitchFamily="34" charset="0"/>
              </a:rPr>
              <a:t> about the topic               </a:t>
            </a:r>
            <a:r>
              <a:rPr lang="en-US" sz="2000" b="1" dirty="0" smtClean="0">
                <a:latin typeface="Arial" pitchFamily="34" charset="0"/>
                <a:cs typeface="Arial" pitchFamily="34" charset="0"/>
              </a:rPr>
              <a:t>Claim</a:t>
            </a:r>
            <a:r>
              <a:rPr lang="en-US" sz="2000" dirty="0" smtClean="0">
                <a:latin typeface="Arial" pitchFamily="34" charset="0"/>
                <a:cs typeface="Arial" pitchFamily="34" charset="0"/>
              </a:rPr>
              <a:t>: An explanation</a:t>
            </a:r>
          </a:p>
          <a:p>
            <a:pPr lvl="8"/>
            <a:r>
              <a:rPr lang="en-US" sz="2000" dirty="0">
                <a:latin typeface="Arial" pitchFamily="34" charset="0"/>
                <a:cs typeface="Arial" pitchFamily="34" charset="0"/>
              </a:rPr>
              <a:t>	 </a:t>
            </a:r>
            <a:r>
              <a:rPr lang="en-US" sz="2000" dirty="0" smtClean="0">
                <a:latin typeface="Arial" pitchFamily="34" charset="0"/>
                <a:cs typeface="Arial" pitchFamily="34" charset="0"/>
              </a:rPr>
              <a:t>  or interpretation of      	 	   some aspect of the topic.  </a:t>
            </a:r>
          </a:p>
        </p:txBody>
      </p:sp>
      <p:sp>
        <p:nvSpPr>
          <p:cNvPr id="5" name="Right Arrow 4"/>
          <p:cNvSpPr/>
          <p:nvPr/>
        </p:nvSpPr>
        <p:spPr>
          <a:xfrm>
            <a:off x="4368212" y="2053302"/>
            <a:ext cx="355221"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2845" y="3429000"/>
            <a:ext cx="7924800" cy="1015663"/>
          </a:xfrm>
          <a:prstGeom prst="rect">
            <a:avLst/>
          </a:prstGeom>
          <a:noFill/>
        </p:spPr>
        <p:txBody>
          <a:bodyPr wrap="square" rtlCol="0">
            <a:spAutoFit/>
          </a:bodyPr>
          <a:lstStyle/>
          <a:p>
            <a:r>
              <a:rPr lang="en-US" sz="2000" dirty="0" smtClean="0">
                <a:latin typeface="Arial" pitchFamily="34" charset="0"/>
                <a:cs typeface="Arial" pitchFamily="34" charset="0"/>
              </a:rPr>
              <a:t>2.  Identify </a:t>
            </a:r>
            <a:r>
              <a:rPr lang="en-US" sz="2000" b="1" dirty="0" smtClean="0">
                <a:latin typeface="Arial" pitchFamily="34" charset="0"/>
                <a:cs typeface="Arial" pitchFamily="34" charset="0"/>
              </a:rPr>
              <a:t>support</a:t>
            </a:r>
            <a:r>
              <a:rPr lang="en-US" sz="2000" dirty="0" smtClean="0">
                <a:latin typeface="Arial" pitchFamily="34" charset="0"/>
                <a:cs typeface="Arial" pitchFamily="34" charset="0"/>
              </a:rPr>
              <a:t> for your claim             </a:t>
            </a:r>
            <a:r>
              <a:rPr lang="en-US" sz="2000" b="1" dirty="0" smtClean="0">
                <a:latin typeface="Arial" pitchFamily="34" charset="0"/>
                <a:cs typeface="Arial" pitchFamily="34" charset="0"/>
              </a:rPr>
              <a:t>Support</a:t>
            </a:r>
            <a:r>
              <a:rPr lang="en-US" sz="2000" dirty="0" smtClean="0">
                <a:latin typeface="Arial" pitchFamily="34" charset="0"/>
                <a:cs typeface="Arial" pitchFamily="34" charset="0"/>
              </a:rPr>
              <a:t>: Things you see, 					  feel, and know that 						  support your claim.</a:t>
            </a:r>
          </a:p>
        </p:txBody>
      </p:sp>
      <p:sp>
        <p:nvSpPr>
          <p:cNvPr id="8" name="TextBox 7"/>
          <p:cNvSpPr txBox="1"/>
          <p:nvPr/>
        </p:nvSpPr>
        <p:spPr>
          <a:xfrm>
            <a:off x="252845" y="5029200"/>
            <a:ext cx="8042564" cy="1631216"/>
          </a:xfrm>
          <a:prstGeom prst="rect">
            <a:avLst/>
          </a:prstGeom>
          <a:noFill/>
        </p:spPr>
        <p:txBody>
          <a:bodyPr wrap="square" rtlCol="0">
            <a:spAutoFit/>
          </a:bodyPr>
          <a:lstStyle/>
          <a:p>
            <a:r>
              <a:rPr lang="en-US" sz="2000" dirty="0" smtClean="0">
                <a:latin typeface="Arial" pitchFamily="34" charset="0"/>
                <a:cs typeface="Arial" pitchFamily="34" charset="0"/>
              </a:rPr>
              <a:t>3. Ask a question related to your claim      </a:t>
            </a:r>
            <a:r>
              <a:rPr lang="en-US" sz="2000" b="1" dirty="0" smtClean="0">
                <a:latin typeface="Arial" pitchFamily="34" charset="0"/>
                <a:cs typeface="Arial" pitchFamily="34" charset="0"/>
              </a:rPr>
              <a:t>Question</a:t>
            </a:r>
            <a:r>
              <a:rPr lang="en-US" sz="2000" dirty="0" smtClean="0">
                <a:latin typeface="Arial" pitchFamily="34" charset="0"/>
                <a:cs typeface="Arial" pitchFamily="34" charset="0"/>
              </a:rPr>
              <a:t>: What’s left 		 				  hanging?  What isn’t 						  explained?  What new 						  reason does your claim 					  raise? </a:t>
            </a:r>
          </a:p>
        </p:txBody>
      </p:sp>
      <p:sp>
        <p:nvSpPr>
          <p:cNvPr id="9" name="Right Arrow 8"/>
          <p:cNvSpPr/>
          <p:nvPr/>
        </p:nvSpPr>
        <p:spPr>
          <a:xfrm>
            <a:off x="4343001" y="3505200"/>
            <a:ext cx="355221"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4666081" y="5157772"/>
            <a:ext cx="355221"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485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Hotspots</a:t>
            </a:r>
            <a:endParaRPr lang="en-US" sz="4400" dirty="0"/>
          </a:p>
        </p:txBody>
      </p:sp>
      <p:sp>
        <p:nvSpPr>
          <p:cNvPr id="3" name="Text Placeholder 2"/>
          <p:cNvSpPr txBox="1">
            <a:spLocks/>
          </p:cNvSpPr>
          <p:nvPr/>
        </p:nvSpPr>
        <p:spPr>
          <a:xfrm>
            <a:off x="1032083" y="1070847"/>
            <a:ext cx="6255488"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200" i="1" dirty="0" smtClean="0"/>
              <a:t>A routine for noticing truth occasions</a:t>
            </a:r>
            <a:endParaRPr lang="en-US" sz="2200" i="1" dirty="0"/>
          </a:p>
        </p:txBody>
      </p:sp>
      <p:sp>
        <p:nvSpPr>
          <p:cNvPr id="4" name="TextBox 3"/>
          <p:cNvSpPr txBox="1"/>
          <p:nvPr/>
        </p:nvSpPr>
        <p:spPr>
          <a:xfrm>
            <a:off x="838199" y="1814354"/>
            <a:ext cx="6449371" cy="4154984"/>
          </a:xfrm>
          <a:prstGeom prst="rect">
            <a:avLst/>
          </a:prstGeom>
          <a:noFill/>
        </p:spPr>
        <p:txBody>
          <a:bodyPr wrap="square" rtlCol="0">
            <a:spAutoFit/>
          </a:bodyPr>
          <a:lstStyle/>
          <a:p>
            <a:r>
              <a:rPr lang="en-US" sz="2400" dirty="0" smtClean="0"/>
              <a:t>Key Prompts:</a:t>
            </a:r>
          </a:p>
          <a:p>
            <a:endParaRPr lang="en-US" sz="2400" dirty="0"/>
          </a:p>
          <a:p>
            <a:pPr marL="342900" indent="-342900">
              <a:buAutoNum type="arabicPeriod"/>
            </a:pPr>
            <a:r>
              <a:rPr lang="en-US" sz="2400" dirty="0" smtClean="0"/>
              <a:t>Identify a topic or situation.  Is this idea clearly true, or false, or where between the two?</a:t>
            </a:r>
          </a:p>
          <a:p>
            <a:pPr marL="342900" indent="-342900">
              <a:buAutoNum type="arabicPeriod"/>
            </a:pPr>
            <a:endParaRPr lang="en-US" sz="2400" dirty="0"/>
          </a:p>
          <a:p>
            <a:pPr marL="342900" indent="-342900">
              <a:buAutoNum type="arabicPeriod"/>
            </a:pPr>
            <a:r>
              <a:rPr lang="en-US" sz="2400" dirty="0" smtClean="0"/>
              <a:t>What makes it so uncertain? (or almost certainly true or false)</a:t>
            </a:r>
          </a:p>
          <a:p>
            <a:pPr marL="342900" indent="-342900">
              <a:buAutoNum type="arabicPeriod"/>
            </a:pPr>
            <a:endParaRPr lang="en-US" sz="2400" dirty="0"/>
          </a:p>
          <a:p>
            <a:pPr marL="342900" indent="-342900">
              <a:buAutoNum type="arabicPeriod"/>
            </a:pPr>
            <a:r>
              <a:rPr lang="en-US" sz="2400" dirty="0" smtClean="0"/>
              <a:t>How important is it?  What makes it important? (important or not so important)</a:t>
            </a:r>
            <a:endParaRPr lang="en-US" sz="2400" dirty="0"/>
          </a:p>
        </p:txBody>
      </p:sp>
    </p:spTree>
    <p:extLst>
      <p:ext uri="{BB962C8B-B14F-4D97-AF65-F5344CB8AC3E}">
        <p14:creationId xmlns:p14="http://schemas.microsoft.com/office/powerpoint/2010/main" val="3515572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Stop~ look~ listen</a:t>
            </a:r>
            <a:endParaRPr lang="en-US" sz="4400" dirty="0"/>
          </a:p>
        </p:txBody>
      </p:sp>
      <p:sp>
        <p:nvSpPr>
          <p:cNvPr id="3" name="Text Placeholder 2"/>
          <p:cNvSpPr txBox="1">
            <a:spLocks/>
          </p:cNvSpPr>
          <p:nvPr/>
        </p:nvSpPr>
        <p:spPr>
          <a:xfrm>
            <a:off x="1032083" y="1070847"/>
            <a:ext cx="6255488"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200" i="1" dirty="0" smtClean="0"/>
              <a:t>A routine for clarifying claims and sources</a:t>
            </a:r>
            <a:endParaRPr lang="en-US" sz="2200" i="1" dirty="0"/>
          </a:p>
        </p:txBody>
      </p:sp>
      <p:sp>
        <p:nvSpPr>
          <p:cNvPr id="4" name="TextBox 3"/>
          <p:cNvSpPr txBox="1"/>
          <p:nvPr/>
        </p:nvSpPr>
        <p:spPr>
          <a:xfrm>
            <a:off x="838200" y="1743075"/>
            <a:ext cx="6449371" cy="4524315"/>
          </a:xfrm>
          <a:prstGeom prst="rect">
            <a:avLst/>
          </a:prstGeom>
          <a:noFill/>
        </p:spPr>
        <p:txBody>
          <a:bodyPr wrap="square" rtlCol="0">
            <a:spAutoFit/>
          </a:bodyPr>
          <a:lstStyle/>
          <a:p>
            <a:r>
              <a:rPr lang="en-US" dirty="0" smtClean="0"/>
              <a:t>This routine follows a simple 3-step structure:</a:t>
            </a:r>
          </a:p>
          <a:p>
            <a:endParaRPr lang="en-US" dirty="0" smtClean="0"/>
          </a:p>
          <a:p>
            <a:r>
              <a:rPr lang="en-US" sz="2400" b="1" dirty="0" smtClean="0"/>
              <a:t>Stop</a:t>
            </a:r>
            <a:r>
              <a:rPr lang="en-US" sz="2400" dirty="0" smtClean="0"/>
              <a:t>:		</a:t>
            </a:r>
            <a:r>
              <a:rPr lang="en-US" sz="2000" dirty="0" smtClean="0"/>
              <a:t>Be clear about the claim. </a:t>
            </a:r>
          </a:p>
          <a:p>
            <a:r>
              <a:rPr lang="en-US" sz="2000" dirty="0"/>
              <a:t>	</a:t>
            </a:r>
            <a:r>
              <a:rPr lang="en-US" sz="2000" dirty="0" smtClean="0"/>
              <a:t>	Define your question from your list of 		facts and uncertainties.</a:t>
            </a:r>
          </a:p>
          <a:p>
            <a:endParaRPr lang="en-US" sz="2000" dirty="0"/>
          </a:p>
          <a:p>
            <a:r>
              <a:rPr lang="en-US" sz="2400" b="1" dirty="0" smtClean="0"/>
              <a:t>Look</a:t>
            </a:r>
            <a:r>
              <a:rPr lang="en-US" sz="2000" dirty="0" smtClean="0"/>
              <a:t>:		Find your sources.</a:t>
            </a:r>
          </a:p>
          <a:p>
            <a:r>
              <a:rPr lang="en-US" sz="2000" dirty="0"/>
              <a:t>	</a:t>
            </a:r>
            <a:r>
              <a:rPr lang="en-US" sz="2000" dirty="0" smtClean="0"/>
              <a:t>	Where will you look? Consider obvious 		and non-obvious places. </a:t>
            </a:r>
          </a:p>
          <a:p>
            <a:endParaRPr lang="en-US" sz="2000" dirty="0"/>
          </a:p>
          <a:p>
            <a:r>
              <a:rPr lang="en-US" sz="2400" dirty="0" smtClean="0"/>
              <a:t>Listen</a:t>
            </a:r>
            <a:r>
              <a:rPr lang="en-US" sz="2000" dirty="0" smtClean="0"/>
              <a:t>:</a:t>
            </a:r>
            <a:r>
              <a:rPr lang="en-US" sz="2000" dirty="0"/>
              <a:t>	</a:t>
            </a:r>
            <a:r>
              <a:rPr lang="en-US" sz="2000" dirty="0" smtClean="0"/>
              <a:t>	Hear what the sources tell you with an 		open mind.  Is it possible for your 		source to be biased and how does it 		affect your information?</a:t>
            </a:r>
            <a:endParaRPr lang="en-US" sz="2000" dirty="0"/>
          </a:p>
        </p:txBody>
      </p:sp>
    </p:spTree>
    <p:extLst>
      <p:ext uri="{BB962C8B-B14F-4D97-AF65-F5344CB8AC3E}">
        <p14:creationId xmlns:p14="http://schemas.microsoft.com/office/powerpoint/2010/main" val="1517675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343"/>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3" action="ppaction://hlinksldjump"/>
              </a:rPr>
              <a:t>True for who?</a:t>
            </a:r>
            <a:endParaRPr lang="en-US" sz="4400" dirty="0"/>
          </a:p>
        </p:txBody>
      </p:sp>
      <p:sp>
        <p:nvSpPr>
          <p:cNvPr id="3" name="Text Placeholder 2"/>
          <p:cNvSpPr txBox="1">
            <a:spLocks/>
          </p:cNvSpPr>
          <p:nvPr/>
        </p:nvSpPr>
        <p:spPr>
          <a:xfrm>
            <a:off x="460664" y="858266"/>
            <a:ext cx="7391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200" i="1" dirty="0" smtClean="0"/>
              <a:t>A routine for exploring claims from perspectives</a:t>
            </a:r>
            <a:endParaRPr lang="en-US" sz="2200" i="1" dirty="0"/>
          </a:p>
        </p:txBody>
      </p:sp>
      <p:sp>
        <p:nvSpPr>
          <p:cNvPr id="4" name="TextBox 3"/>
          <p:cNvSpPr txBox="1"/>
          <p:nvPr/>
        </p:nvSpPr>
        <p:spPr>
          <a:xfrm>
            <a:off x="304800" y="1371600"/>
            <a:ext cx="7696200" cy="5478423"/>
          </a:xfrm>
          <a:prstGeom prst="rect">
            <a:avLst/>
          </a:prstGeom>
          <a:noFill/>
        </p:spPr>
        <p:txBody>
          <a:bodyPr wrap="square" rtlCol="0">
            <a:spAutoFit/>
          </a:bodyPr>
          <a:lstStyle/>
          <a:p>
            <a:pPr marL="342900" indent="-342900">
              <a:buAutoNum type="arabicPeriod"/>
            </a:pPr>
            <a:r>
              <a:rPr lang="en-US" sz="2000" b="1" dirty="0" smtClean="0"/>
              <a:t>Discuss</a:t>
            </a:r>
            <a:r>
              <a:rPr lang="en-US" sz="2000" dirty="0" smtClean="0"/>
              <a:t>.  What kind of situation was the claim made in?  (Who made it? What were people’s interests and goa</a:t>
            </a:r>
            <a:r>
              <a:rPr lang="en-US" sz="2000" dirty="0"/>
              <a:t>l</a:t>
            </a:r>
            <a:r>
              <a:rPr lang="en-US" sz="2000" dirty="0" smtClean="0"/>
              <a:t>? What was at stake?)</a:t>
            </a:r>
          </a:p>
          <a:p>
            <a:pPr marL="342900" indent="-342900">
              <a:buAutoNum type="arabicPeriod"/>
            </a:pPr>
            <a:endParaRPr lang="en-US" sz="1000" dirty="0"/>
          </a:p>
          <a:p>
            <a:pPr marL="342900" indent="-342900">
              <a:buAutoNum type="arabicPeriod"/>
            </a:pPr>
            <a:r>
              <a:rPr lang="en-US" sz="2000" b="1" dirty="0" smtClean="0"/>
              <a:t>Brainstorm</a:t>
            </a:r>
            <a:r>
              <a:rPr lang="en-US" sz="2000" dirty="0" smtClean="0"/>
              <a:t>.  Make a list of all the different points of view you could look at this claim from.</a:t>
            </a:r>
          </a:p>
          <a:p>
            <a:pPr marL="342900" indent="-342900">
              <a:buAutoNum type="arabicPeriod"/>
            </a:pPr>
            <a:endParaRPr lang="en-US" sz="1000" dirty="0"/>
          </a:p>
          <a:p>
            <a:pPr marL="342900" indent="-342900">
              <a:buAutoNum type="arabicPeriod"/>
            </a:pPr>
            <a:r>
              <a:rPr lang="en-US" sz="2000" b="1" dirty="0" smtClean="0"/>
              <a:t>Dramatize</a:t>
            </a:r>
            <a:r>
              <a:rPr lang="en-US" sz="2000" dirty="0" smtClean="0"/>
              <a:t>.  Choose a viewpoint to embody and imagine the stance a person from this viewpoint would be likely to take.  Would he or she think the claim is true?  False? Uncertain? Why? Go around in a circle and dramatically speak from the viewpoint.  Say:</a:t>
            </a:r>
          </a:p>
          <a:p>
            <a:pPr marL="1714500" lvl="3" indent="-342900">
              <a:buFont typeface="Arial" pitchFamily="34" charset="0"/>
              <a:buChar char="•"/>
            </a:pPr>
            <a:r>
              <a:rPr lang="en-US" sz="2000" dirty="0" smtClean="0"/>
              <a:t>My viewpoint is…</a:t>
            </a:r>
          </a:p>
          <a:p>
            <a:pPr marL="1714500" lvl="3" indent="-342900">
              <a:buFont typeface="Arial" pitchFamily="34" charset="0"/>
              <a:buChar char="•"/>
            </a:pPr>
            <a:r>
              <a:rPr lang="en-US" sz="2000" dirty="0" smtClean="0"/>
              <a:t>I think this claim is true/false/uncertain because…</a:t>
            </a:r>
          </a:p>
          <a:p>
            <a:pPr marL="1714500" lvl="3" indent="-342900">
              <a:buFont typeface="Arial" pitchFamily="34" charset="0"/>
              <a:buChar char="•"/>
            </a:pPr>
            <a:r>
              <a:rPr lang="en-US" sz="2000" dirty="0" smtClean="0"/>
              <a:t>What would convince me to change my mind is…</a:t>
            </a:r>
          </a:p>
          <a:p>
            <a:pPr lvl="3"/>
            <a:endParaRPr lang="en-US" sz="1000" dirty="0" smtClean="0"/>
          </a:p>
          <a:p>
            <a:pPr marL="457200" lvl="3" indent="-457200">
              <a:buAutoNum type="arabicPeriod" startAt="4"/>
            </a:pPr>
            <a:r>
              <a:rPr lang="en-US" sz="2000" b="1" dirty="0"/>
              <a:t>Stand back</a:t>
            </a:r>
            <a:r>
              <a:rPr lang="en-US" sz="2000" dirty="0"/>
              <a:t>. Step outside the circle of viewpoints and take everything into account: What is your conclusion or stance?  What new ideas or questions do you have</a:t>
            </a:r>
            <a:r>
              <a:rPr lang="en-US" sz="2000" dirty="0" smtClean="0"/>
              <a:t>?</a:t>
            </a:r>
          </a:p>
        </p:txBody>
      </p:sp>
    </p:spTree>
    <p:extLst>
      <p:ext uri="{BB962C8B-B14F-4D97-AF65-F5344CB8AC3E}">
        <p14:creationId xmlns:p14="http://schemas.microsoft.com/office/powerpoint/2010/main" val="2716581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343"/>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Tug for truth</a:t>
            </a:r>
            <a:endParaRPr lang="en-US" sz="4400" dirty="0"/>
          </a:p>
        </p:txBody>
      </p:sp>
      <p:sp>
        <p:nvSpPr>
          <p:cNvPr id="3" name="Text Placeholder 2"/>
          <p:cNvSpPr txBox="1">
            <a:spLocks/>
          </p:cNvSpPr>
          <p:nvPr/>
        </p:nvSpPr>
        <p:spPr>
          <a:xfrm>
            <a:off x="1032083" y="839958"/>
            <a:ext cx="6255488"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200" i="1" dirty="0" smtClean="0"/>
              <a:t>A routine for exploring tensions of truth</a:t>
            </a:r>
            <a:endParaRPr lang="en-US" sz="2200" i="1" dirty="0"/>
          </a:p>
        </p:txBody>
      </p:sp>
      <p:sp>
        <p:nvSpPr>
          <p:cNvPr id="4" name="TextBox 3"/>
          <p:cNvSpPr txBox="1"/>
          <p:nvPr/>
        </p:nvSpPr>
        <p:spPr>
          <a:xfrm>
            <a:off x="457200" y="1295400"/>
            <a:ext cx="7239000" cy="5386090"/>
          </a:xfrm>
          <a:prstGeom prst="rect">
            <a:avLst/>
          </a:prstGeom>
          <a:noFill/>
        </p:spPr>
        <p:txBody>
          <a:bodyPr wrap="square" rtlCol="0">
            <a:spAutoFit/>
          </a:bodyPr>
          <a:lstStyle/>
          <a:p>
            <a:pPr marL="342900" indent="-342900">
              <a:buAutoNum type="arabicPeriod"/>
            </a:pPr>
            <a:r>
              <a:rPr lang="en-US" dirty="0" smtClean="0"/>
              <a:t>Identify a question of truth—a controversial claim that something is true or false—where there is evidence that both sides can bring forward.</a:t>
            </a:r>
          </a:p>
          <a:p>
            <a:pPr marL="342900" indent="-342900">
              <a:buAutoNum type="arabicPeriod"/>
            </a:pPr>
            <a:endParaRPr lang="en-US" sz="1000" dirty="0" smtClean="0"/>
          </a:p>
          <a:p>
            <a:pPr marL="342900" indent="-342900">
              <a:buAutoNum type="arabicPeriod"/>
            </a:pPr>
            <a:r>
              <a:rPr lang="en-US" dirty="0" smtClean="0"/>
              <a:t>Ask participants if they have an opinion about it (it’s okay not to have one).</a:t>
            </a:r>
          </a:p>
          <a:p>
            <a:pPr marL="342900" indent="-342900">
              <a:buAutoNum type="arabicPeriod"/>
            </a:pPr>
            <a:endParaRPr lang="en-US" sz="1000" dirty="0"/>
          </a:p>
          <a:p>
            <a:pPr marL="342900" indent="-342900">
              <a:buAutoNum type="arabicPeriod"/>
            </a:pPr>
            <a:r>
              <a:rPr lang="en-US" dirty="0" smtClean="0"/>
              <a:t>Draw a tug of war diagram on the board (or tape a piece of rope on the wall and use Post-its to make it more dramatic). Participants can add two kinds of information.  One is evidence—tugs in the Yes, True direction or the No, False direction.  The other thing to add is a question about the tug of war itself, a question that asks for more information or “what if” we tried this, what would the result be?</a:t>
            </a:r>
          </a:p>
          <a:p>
            <a:pPr marL="342900" indent="-342900">
              <a:buAutoNum type="arabicPeriod"/>
            </a:pPr>
            <a:endParaRPr lang="en-US" sz="1000" dirty="0"/>
          </a:p>
          <a:p>
            <a:pPr marL="342900" indent="-342900">
              <a:buAutoNum type="arabicPeriod"/>
            </a:pPr>
            <a:r>
              <a:rPr lang="en-US" dirty="0" smtClean="0"/>
              <a:t>Finish the lesson by asking what new ideas students have about the question of truth.  Can we decide now?  Do some people lean one way and some the other?  Is the best answer in a “gray area”—most of the time true but not always, or half the time? How could we settle it if we had to?</a:t>
            </a:r>
            <a:endParaRPr lang="en-US" dirty="0"/>
          </a:p>
        </p:txBody>
      </p:sp>
    </p:spTree>
    <p:extLst>
      <p:ext uri="{BB962C8B-B14F-4D97-AF65-F5344CB8AC3E}">
        <p14:creationId xmlns:p14="http://schemas.microsoft.com/office/powerpoint/2010/main" val="721518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343"/>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Red light, yellow light </a:t>
            </a:r>
          </a:p>
          <a:p>
            <a:pPr algn="ctr"/>
            <a:r>
              <a:rPr lang="en-US" sz="4400" dirty="0" smtClean="0">
                <a:hlinkClick r:id="rId2" action="ppaction://hlinksldjump"/>
              </a:rPr>
              <a:t>For truth</a:t>
            </a:r>
            <a:endParaRPr lang="en-US" sz="4400" dirty="0"/>
          </a:p>
        </p:txBody>
      </p:sp>
      <p:sp>
        <p:nvSpPr>
          <p:cNvPr id="3" name="Text Placeholder 2"/>
          <p:cNvSpPr txBox="1">
            <a:spLocks/>
          </p:cNvSpPr>
          <p:nvPr/>
        </p:nvSpPr>
        <p:spPr>
          <a:xfrm>
            <a:off x="228600" y="1579418"/>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focusing students on signs of puzzles of truth</a:t>
            </a:r>
            <a:endParaRPr lang="en-US" sz="2000" i="1" dirty="0"/>
          </a:p>
        </p:txBody>
      </p:sp>
      <p:sp>
        <p:nvSpPr>
          <p:cNvPr id="4" name="TextBox 3"/>
          <p:cNvSpPr txBox="1"/>
          <p:nvPr/>
        </p:nvSpPr>
        <p:spPr>
          <a:xfrm>
            <a:off x="457200" y="2138259"/>
            <a:ext cx="7239000" cy="4462760"/>
          </a:xfrm>
          <a:prstGeom prst="rect">
            <a:avLst/>
          </a:prstGeom>
          <a:noFill/>
        </p:spPr>
        <p:txBody>
          <a:bodyPr wrap="square" rtlCol="0">
            <a:spAutoFit/>
          </a:bodyPr>
          <a:lstStyle/>
          <a:p>
            <a:pPr marL="342900" indent="-342900">
              <a:buAutoNum type="arabicPeriod"/>
            </a:pPr>
            <a:r>
              <a:rPr lang="en-US" sz="1600" u="sng" dirty="0" smtClean="0"/>
              <a:t>Identify a source or range of experiences to investigate</a:t>
            </a:r>
            <a:r>
              <a:rPr lang="en-US" sz="1600" dirty="0" smtClean="0"/>
              <a:t>, e.g. the editorial page, a political speech, a pop science source, rumors on the playground.</a:t>
            </a:r>
          </a:p>
          <a:p>
            <a:pPr marL="342900" indent="-342900">
              <a:buAutoNum type="arabicPeriod"/>
            </a:pPr>
            <a:endParaRPr lang="en-US" sz="1600" dirty="0"/>
          </a:p>
          <a:p>
            <a:pPr marL="342900" indent="-342900">
              <a:buAutoNum type="arabicPeriod"/>
            </a:pPr>
            <a:r>
              <a:rPr lang="en-US" sz="1600" u="sng" dirty="0" smtClean="0"/>
              <a:t>Students look there for “red lights” and “yellow lights</a:t>
            </a:r>
            <a:r>
              <a:rPr lang="en-US" sz="1600" dirty="0" smtClean="0"/>
              <a:t>,” specific moments with signs of a possible puzzle of truth, like sweeping generalizations, blatant self-interest.</a:t>
            </a:r>
          </a:p>
          <a:p>
            <a:pPr marL="342900" indent="-342900">
              <a:buAutoNum type="arabicPeriod"/>
            </a:pPr>
            <a:endParaRPr lang="en-US" sz="1600" dirty="0"/>
          </a:p>
          <a:p>
            <a:pPr marL="342900" indent="-342900">
              <a:buAutoNum type="arabicPeriod"/>
            </a:pPr>
            <a:r>
              <a:rPr lang="en-US" sz="1600" u="sng" dirty="0" smtClean="0"/>
              <a:t>Round up students’ observations</a:t>
            </a:r>
            <a:r>
              <a:rPr lang="en-US" sz="1600" dirty="0" smtClean="0"/>
              <a:t>. Make a list of specific points marked R for red or Y for yellow with the sign. Also, ask students  to identify “red zones” and “yellow zones,”  whole areas that tend to be full of red or yellow lights.  Write them on the board in circles.</a:t>
            </a:r>
          </a:p>
          <a:p>
            <a:pPr marL="342900" indent="-342900">
              <a:buAutoNum type="arabicPeriod"/>
            </a:pPr>
            <a:endParaRPr lang="en-US" sz="1600" dirty="0"/>
          </a:p>
          <a:p>
            <a:pPr marL="342900" indent="-342900">
              <a:buAutoNum type="arabicPeriod"/>
            </a:pPr>
            <a:r>
              <a:rPr lang="en-US" sz="1600" u="sng" dirty="0" smtClean="0"/>
              <a:t>Ask</a:t>
            </a:r>
            <a:r>
              <a:rPr lang="en-US" sz="1600" dirty="0" smtClean="0"/>
              <a:t>: What have we learned about particular signs that there could be a problem of truth? What have we learned about zones to watch out for?</a:t>
            </a:r>
          </a:p>
          <a:p>
            <a:pPr marL="342900" indent="-342900">
              <a:buAutoNum type="arabicPeriod"/>
            </a:pPr>
            <a:endParaRPr lang="en-US" sz="1600" dirty="0"/>
          </a:p>
          <a:p>
            <a:r>
              <a:rPr lang="en-US" sz="1400" i="1" dirty="0" smtClean="0"/>
              <a:t>Red light, Yellow light only identifies potential issues of truth.  You may want to go on to some other truth routines to dig into a couple of the issues.</a:t>
            </a:r>
            <a:endParaRPr lang="en-US" sz="1400" i="1" dirty="0"/>
          </a:p>
        </p:txBody>
      </p:sp>
    </p:spTree>
    <p:extLst>
      <p:ext uri="{BB962C8B-B14F-4D97-AF65-F5344CB8AC3E}">
        <p14:creationId xmlns:p14="http://schemas.microsoft.com/office/powerpoint/2010/main" val="301357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533400"/>
            <a:ext cx="3657600" cy="1676400"/>
          </a:xfrm>
        </p:spPr>
        <p:txBody>
          <a:bodyPr/>
          <a:lstStyle/>
          <a:p>
            <a:pPr algn="ctr"/>
            <a:r>
              <a:rPr lang="en-US" dirty="0" smtClean="0"/>
              <a:t>Routines for synthesizing and organizing ideas</a:t>
            </a:r>
            <a:endParaRPr lang="en-US" dirty="0"/>
          </a:p>
        </p:txBody>
      </p:sp>
      <p:sp>
        <p:nvSpPr>
          <p:cNvPr id="3" name="Text Placeholder 2"/>
          <p:cNvSpPr>
            <a:spLocks noGrp="1"/>
          </p:cNvSpPr>
          <p:nvPr>
            <p:ph type="body" sz="half" idx="2"/>
          </p:nvPr>
        </p:nvSpPr>
        <p:spPr>
          <a:xfrm>
            <a:off x="5334000" y="2209800"/>
            <a:ext cx="3429000" cy="4267200"/>
          </a:xfrm>
        </p:spPr>
        <p:txBody>
          <a:bodyPr>
            <a:noAutofit/>
          </a:bodyPr>
          <a:lstStyle/>
          <a:p>
            <a:pPr marL="285750" indent="-285750">
              <a:lnSpc>
                <a:spcPct val="170000"/>
              </a:lnSpc>
              <a:buFont typeface="Wingdings" pitchFamily="2" charset="2"/>
              <a:buChar char="q"/>
            </a:pPr>
            <a:r>
              <a:rPr lang="en-US" sz="2000" dirty="0" smtClean="0">
                <a:hlinkClick r:id="rId2" action="ppaction://hlinksldjump"/>
              </a:rPr>
              <a:t>Headlines</a:t>
            </a:r>
            <a:endParaRPr lang="en-US" sz="2000" dirty="0" smtClean="0"/>
          </a:p>
          <a:p>
            <a:pPr marL="285750" indent="-285750">
              <a:lnSpc>
                <a:spcPct val="170000"/>
              </a:lnSpc>
              <a:buFont typeface="Wingdings" pitchFamily="2" charset="2"/>
              <a:buChar char="q"/>
            </a:pPr>
            <a:r>
              <a:rPr lang="en-US" sz="2000" dirty="0" smtClean="0">
                <a:hlinkClick r:id="rId3" action="ppaction://hlinksldjump"/>
              </a:rPr>
              <a:t>CSI: Color, Symbol, Image</a:t>
            </a:r>
            <a:endParaRPr lang="en-US" sz="2000" dirty="0" smtClean="0"/>
          </a:p>
          <a:p>
            <a:pPr marL="285750" indent="-285750">
              <a:lnSpc>
                <a:spcPct val="170000"/>
              </a:lnSpc>
              <a:buFont typeface="Wingdings" pitchFamily="2" charset="2"/>
              <a:buChar char="q"/>
            </a:pPr>
            <a:r>
              <a:rPr lang="en-US" sz="2000" dirty="0" smtClean="0">
                <a:hlinkClick r:id="rId4" action="ppaction://hlinksldjump"/>
              </a:rPr>
              <a:t>Generate-Sort-Connect-Elaborate: Concept Maps</a:t>
            </a:r>
            <a:endParaRPr lang="en-US" sz="2000" dirty="0" smtClean="0"/>
          </a:p>
          <a:p>
            <a:pPr marL="285750" indent="-285750">
              <a:lnSpc>
                <a:spcPct val="170000"/>
              </a:lnSpc>
              <a:buFont typeface="Wingdings" pitchFamily="2" charset="2"/>
              <a:buChar char="q"/>
            </a:pPr>
            <a:r>
              <a:rPr lang="en-US" sz="2000" dirty="0" smtClean="0">
                <a:hlinkClick r:id="rId5" action="ppaction://hlinksldjump"/>
              </a:rPr>
              <a:t>Connect-Extend-Challenge</a:t>
            </a:r>
            <a:endParaRPr lang="en-US" sz="2000" dirty="0" smtClean="0"/>
          </a:p>
          <a:p>
            <a:pPr marL="285750" indent="-285750">
              <a:lnSpc>
                <a:spcPct val="170000"/>
              </a:lnSpc>
              <a:buFont typeface="Wingdings" pitchFamily="2" charset="2"/>
              <a:buChar char="q"/>
            </a:pPr>
            <a:r>
              <a:rPr lang="en-US" sz="2000" dirty="0" smtClean="0">
                <a:hlinkClick r:id="rId6" action="ppaction://hlinksldjump"/>
              </a:rPr>
              <a:t>The 4C’s</a:t>
            </a:r>
            <a:endParaRPr lang="en-US" sz="2000" dirty="0" smtClean="0"/>
          </a:p>
          <a:p>
            <a:pPr marL="285750" indent="-285750">
              <a:lnSpc>
                <a:spcPct val="150000"/>
              </a:lnSpc>
              <a:buFont typeface="Wingdings" pitchFamily="2" charset="2"/>
              <a:buChar char="q"/>
            </a:pPr>
            <a:r>
              <a:rPr lang="en-US" sz="2000" dirty="0" smtClean="0">
                <a:hlinkClick r:id="rId7" action="ppaction://hlinksldjump"/>
              </a:rPr>
              <a:t>The Micro Lab Protocol</a:t>
            </a:r>
            <a:endParaRPr lang="en-US" sz="2000" dirty="0" smtClean="0"/>
          </a:p>
          <a:p>
            <a:pPr marL="285750" indent="-285750">
              <a:buFont typeface="Wingdings" pitchFamily="2" charset="2"/>
              <a:buChar char="q"/>
            </a:pPr>
            <a:r>
              <a:rPr lang="en-US" sz="2000" dirty="0" smtClean="0">
                <a:hlinkClick r:id="rId8" action="ppaction://hlinksldjump"/>
              </a:rPr>
              <a:t>I Used to Think…Now I Think</a:t>
            </a:r>
            <a:endParaRPr lang="en-US" sz="2000" dirty="0"/>
          </a:p>
        </p:txBody>
      </p:sp>
      <p:pic>
        <p:nvPicPr>
          <p:cNvPr id="5" name="Picture Placeholder 4"/>
          <p:cNvPicPr>
            <a:picLocks noGrp="1" noChangeAspect="1"/>
          </p:cNvPicPr>
          <p:nvPr>
            <p:ph type="pic" idx="1"/>
          </p:nvPr>
        </p:nvPicPr>
        <p:blipFill>
          <a:blip r:embed="rId9">
            <a:extLst>
              <a:ext uri="{28A0092B-C50C-407E-A947-70E740481C1C}">
                <a14:useLocalDpi xmlns:a14="http://schemas.microsoft.com/office/drawing/2010/main" val="0"/>
              </a:ext>
            </a:extLst>
          </a:blip>
          <a:srcRect l="12486" r="12486"/>
          <a:stretch>
            <a:fillRect/>
          </a:stretch>
        </p:blipFill>
        <p:spPr/>
      </p:pic>
    </p:spTree>
    <p:extLst>
      <p:ext uri="{BB962C8B-B14F-4D97-AF65-F5344CB8AC3E}">
        <p14:creationId xmlns:p14="http://schemas.microsoft.com/office/powerpoint/2010/main" val="1671603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105400" y="609600"/>
            <a:ext cx="3657600" cy="1905000"/>
          </a:xfrm>
          <a:prstGeom prst="rect">
            <a:avLst/>
          </a:prstGeom>
        </p:spPr>
        <p:txBody>
          <a:bodyPr vert="horz" lIns="45720" tIns="0" rIns="45720" bIns="0" anchor="b" anchorCtr="0">
            <a:normAutofit fontScale="92500"/>
          </a:bodyPr>
          <a:lstStyle>
            <a:lvl1pPr algn="l" rtl="0" eaLnBrk="1" latinLnBrk="0" hangingPunct="1">
              <a:spcBef>
                <a:spcPct val="0"/>
              </a:spcBef>
              <a:buNone/>
              <a:defRPr kumimoji="0" sz="3000" b="1" kern="1200" cap="all"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5400" dirty="0" smtClean="0"/>
              <a:t>creativity</a:t>
            </a:r>
          </a:p>
          <a:p>
            <a:pPr algn="ctr"/>
            <a:r>
              <a:rPr lang="en-US" sz="5400" dirty="0" smtClean="0"/>
              <a:t>routines</a:t>
            </a:r>
            <a:endParaRPr lang="en-US" sz="5400" dirty="0"/>
          </a:p>
        </p:txBody>
      </p:sp>
      <p:sp>
        <p:nvSpPr>
          <p:cNvPr id="6" name="Text Placeholder 5"/>
          <p:cNvSpPr>
            <a:spLocks noGrp="1"/>
          </p:cNvSpPr>
          <p:nvPr>
            <p:ph type="body" sz="half" idx="2"/>
          </p:nvPr>
        </p:nvSpPr>
        <p:spPr>
          <a:xfrm>
            <a:off x="5181600" y="2819400"/>
            <a:ext cx="3810000" cy="3581400"/>
          </a:xfrm>
        </p:spPr>
        <p:txBody>
          <a:bodyPr>
            <a:noAutofit/>
          </a:bodyPr>
          <a:lstStyle/>
          <a:p>
            <a:pPr marL="285750" indent="-285750">
              <a:buFont typeface="Wingdings" pitchFamily="2" charset="2"/>
              <a:buChar char="q"/>
            </a:pPr>
            <a:r>
              <a:rPr lang="en-US" sz="2400" dirty="0" smtClean="0">
                <a:hlinkClick r:id="rId2" action="ppaction://hlinksldjump"/>
              </a:rPr>
              <a:t>Creative Hunt</a:t>
            </a:r>
            <a:endParaRPr lang="en-US" sz="2400" dirty="0" smtClean="0"/>
          </a:p>
          <a:p>
            <a:endParaRPr lang="en-US" sz="1000" dirty="0" smtClean="0"/>
          </a:p>
          <a:p>
            <a:pPr marL="285750" indent="-285750">
              <a:buFont typeface="Wingdings" pitchFamily="2" charset="2"/>
              <a:buChar char="q"/>
            </a:pPr>
            <a:r>
              <a:rPr lang="en-US" sz="2400" dirty="0" smtClean="0">
                <a:hlinkClick r:id="rId3" action="ppaction://hlinksldjump"/>
              </a:rPr>
              <a:t>Creative Questions</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4" action="ppaction://hlinksldjump"/>
              </a:rPr>
              <a:t>Does it fit?</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5" action="ppaction://hlinksldjump"/>
              </a:rPr>
              <a:t>Options Diamond</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6" action="ppaction://hlinksldjump"/>
              </a:rPr>
              <a:t>Options Explosion</a:t>
            </a:r>
            <a:endParaRPr lang="en-US" sz="2400" dirty="0" smtClean="0"/>
          </a:p>
          <a:p>
            <a:pPr marL="285750" indent="-285750">
              <a:buFont typeface="Wingdings" pitchFamily="2" charset="2"/>
              <a:buChar char="q"/>
            </a:pPr>
            <a:endParaRPr lang="en-US" sz="1000" dirty="0" smtClean="0"/>
          </a:p>
          <a:p>
            <a:pPr marL="285750" indent="-285750">
              <a:buFont typeface="Wingdings" pitchFamily="2" charset="2"/>
              <a:buChar char="q"/>
            </a:pPr>
            <a:r>
              <a:rPr lang="en-US" sz="2400" dirty="0" smtClean="0">
                <a:hlinkClick r:id="rId7" action="ppaction://hlinksldjump"/>
              </a:rPr>
              <a:t>Step Inside: Perceive, Know, Care About</a:t>
            </a:r>
            <a:endParaRPr lang="en-US" sz="2400" dirty="0" smtClean="0"/>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400035">
            <a:off x="1510016" y="1246909"/>
            <a:ext cx="2706528" cy="374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697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Creative hunt</a:t>
            </a:r>
            <a:endParaRPr lang="en-US" sz="4400" dirty="0"/>
          </a:p>
        </p:txBody>
      </p:sp>
      <p:sp>
        <p:nvSpPr>
          <p:cNvPr id="3" name="Text Placeholder 2"/>
          <p:cNvSpPr txBox="1">
            <a:spLocks/>
          </p:cNvSpPr>
          <p:nvPr/>
        </p:nvSpPr>
        <p:spPr>
          <a:xfrm>
            <a:off x="228600" y="1221518"/>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looking at parts, purposes, and audiences</a:t>
            </a:r>
            <a:endParaRPr lang="en-US" sz="2000" i="1" dirty="0"/>
          </a:p>
        </p:txBody>
      </p:sp>
      <p:sp>
        <p:nvSpPr>
          <p:cNvPr id="4" name="TextBox 3"/>
          <p:cNvSpPr txBox="1"/>
          <p:nvPr/>
        </p:nvSpPr>
        <p:spPr>
          <a:xfrm>
            <a:off x="762000" y="1937316"/>
            <a:ext cx="6781800" cy="4154984"/>
          </a:xfrm>
          <a:prstGeom prst="rect">
            <a:avLst/>
          </a:prstGeom>
          <a:noFill/>
        </p:spPr>
        <p:txBody>
          <a:bodyPr wrap="square" rtlCol="0">
            <a:spAutoFit/>
          </a:bodyPr>
          <a:lstStyle/>
          <a:p>
            <a:pPr algn="ctr"/>
            <a:r>
              <a:rPr lang="en-US" sz="2800" b="1" dirty="0" smtClean="0">
                <a:solidFill>
                  <a:srgbClr val="7030A0"/>
                </a:solidFill>
              </a:rPr>
              <a:t>Key Prompts</a:t>
            </a:r>
          </a:p>
          <a:p>
            <a:pPr algn="ctr"/>
            <a:endParaRPr lang="en-US" sz="1200" b="1" dirty="0"/>
          </a:p>
          <a:p>
            <a:r>
              <a:rPr lang="en-US" sz="2800" dirty="0" smtClean="0"/>
              <a:t>What’s the main purpose here?</a:t>
            </a:r>
          </a:p>
          <a:p>
            <a:endParaRPr lang="en-US" sz="2800" dirty="0"/>
          </a:p>
          <a:p>
            <a:r>
              <a:rPr lang="en-US" sz="2800" dirty="0" smtClean="0"/>
              <a:t>What are the parts and their purposes?</a:t>
            </a:r>
          </a:p>
          <a:p>
            <a:endParaRPr lang="en-US" sz="2800" dirty="0"/>
          </a:p>
          <a:p>
            <a:r>
              <a:rPr lang="en-US" sz="2800" dirty="0" smtClean="0"/>
              <a:t>Which are especially smart or creative?—star them!</a:t>
            </a:r>
          </a:p>
          <a:p>
            <a:endParaRPr lang="en-US" sz="2800" dirty="0"/>
          </a:p>
          <a:p>
            <a:r>
              <a:rPr lang="en-US" sz="2800" dirty="0" smtClean="0"/>
              <a:t>Who is the audience for this?</a:t>
            </a:r>
            <a:endParaRPr lang="en-US" sz="2800" dirty="0"/>
          </a:p>
        </p:txBody>
      </p:sp>
    </p:spTree>
    <p:extLst>
      <p:ext uri="{BB962C8B-B14F-4D97-AF65-F5344CB8AC3E}">
        <p14:creationId xmlns:p14="http://schemas.microsoft.com/office/powerpoint/2010/main" val="645851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4671"/>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Creative questions</a:t>
            </a:r>
            <a:endParaRPr lang="en-US" sz="4400" dirty="0"/>
          </a:p>
        </p:txBody>
      </p:sp>
      <p:sp>
        <p:nvSpPr>
          <p:cNvPr id="3" name="Text Placeholder 2"/>
          <p:cNvSpPr txBox="1">
            <a:spLocks/>
          </p:cNvSpPr>
          <p:nvPr/>
        </p:nvSpPr>
        <p:spPr>
          <a:xfrm>
            <a:off x="235993" y="833733"/>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generating and transforming questions</a:t>
            </a:r>
            <a:endParaRPr lang="en-US" sz="2000" i="1" dirty="0"/>
          </a:p>
        </p:txBody>
      </p:sp>
      <p:sp>
        <p:nvSpPr>
          <p:cNvPr id="4" name="TextBox 3"/>
          <p:cNvSpPr txBox="1"/>
          <p:nvPr/>
        </p:nvSpPr>
        <p:spPr>
          <a:xfrm>
            <a:off x="457200" y="1318022"/>
            <a:ext cx="7315200" cy="5539978"/>
          </a:xfrm>
          <a:prstGeom prst="rect">
            <a:avLst/>
          </a:prstGeom>
          <a:noFill/>
        </p:spPr>
        <p:txBody>
          <a:bodyPr wrap="square" rtlCol="0">
            <a:spAutoFit/>
          </a:bodyPr>
          <a:lstStyle/>
          <a:p>
            <a:pPr marL="342900" indent="-342900">
              <a:buAutoNum type="arabicPeriod"/>
            </a:pPr>
            <a:r>
              <a:rPr lang="en-US" dirty="0" smtClean="0"/>
              <a:t>Pick an everyday object or topic and brainstorm a list of questions about it.</a:t>
            </a:r>
          </a:p>
          <a:p>
            <a:endParaRPr lang="en-US" sz="1000" dirty="0"/>
          </a:p>
          <a:p>
            <a:pPr marL="342900" indent="-342900">
              <a:buAutoNum type="arabicPeriod" startAt="2"/>
            </a:pPr>
            <a:r>
              <a:rPr lang="en-US" dirty="0" smtClean="0"/>
              <a:t>Look over the list and transform some of the questions into questions that challenge the imagination.  Do this by transforming questions along the lines of:</a:t>
            </a:r>
          </a:p>
          <a:p>
            <a:endParaRPr lang="en-US" sz="1000" dirty="0"/>
          </a:p>
          <a:p>
            <a:pPr marL="800100" lvl="1" indent="-342900">
              <a:buFont typeface="Wingdings" pitchFamily="2" charset="2"/>
              <a:buChar char="§"/>
            </a:pPr>
            <a:r>
              <a:rPr lang="en-US" dirty="0" smtClean="0"/>
              <a:t>What would it be like if…</a:t>
            </a:r>
          </a:p>
          <a:p>
            <a:pPr marL="800100" lvl="1" indent="-342900">
              <a:buFont typeface="Wingdings" pitchFamily="2" charset="2"/>
              <a:buChar char="§"/>
            </a:pPr>
            <a:r>
              <a:rPr lang="en-US" dirty="0" smtClean="0"/>
              <a:t>How would it be different if…</a:t>
            </a:r>
          </a:p>
          <a:p>
            <a:pPr marL="800100" lvl="1" indent="-342900">
              <a:buFont typeface="Wingdings" pitchFamily="2" charset="2"/>
              <a:buChar char="§"/>
            </a:pPr>
            <a:r>
              <a:rPr lang="en-US" dirty="0" smtClean="0"/>
              <a:t>Suppose that…</a:t>
            </a:r>
          </a:p>
          <a:p>
            <a:pPr marL="800100" lvl="1" indent="-342900">
              <a:buFont typeface="Wingdings" pitchFamily="2" charset="2"/>
              <a:buChar char="§"/>
            </a:pPr>
            <a:r>
              <a:rPr lang="en-US" dirty="0" smtClean="0"/>
              <a:t>What would change if…</a:t>
            </a:r>
          </a:p>
          <a:p>
            <a:pPr marL="800100" lvl="1" indent="-342900">
              <a:buFont typeface="Wingdings" pitchFamily="2" charset="2"/>
              <a:buChar char="§"/>
            </a:pPr>
            <a:r>
              <a:rPr lang="en-US" dirty="0" smtClean="0"/>
              <a:t>How would it look differently if…</a:t>
            </a:r>
          </a:p>
          <a:p>
            <a:pPr lvl="1"/>
            <a:endParaRPr lang="en-US" sz="1000" dirty="0"/>
          </a:p>
          <a:p>
            <a:pPr marL="342900" indent="-342900">
              <a:buAutoNum type="arabicPeriod" startAt="3"/>
            </a:pPr>
            <a:r>
              <a:rPr lang="en-US" dirty="0"/>
              <a:t>Choose a question to imaginatively explore.  Explore it by imaginatively playing out its possibilities.  Do this by: Writing a story or essay, drawing a picture, creating a play or dialogue, inventing a scenario, conducting an imaginary interview, conducting a thought experiment</a:t>
            </a:r>
            <a:r>
              <a:rPr lang="en-US" dirty="0" smtClean="0"/>
              <a:t>.</a:t>
            </a:r>
          </a:p>
          <a:p>
            <a:endParaRPr lang="en-US" sz="1000" dirty="0" smtClean="0"/>
          </a:p>
          <a:p>
            <a:pPr marL="342900" indent="-342900">
              <a:buAutoNum type="arabicPeriod" startAt="4"/>
            </a:pPr>
            <a:r>
              <a:rPr lang="en-US" dirty="0" smtClean="0"/>
              <a:t>Reflect</a:t>
            </a:r>
            <a:r>
              <a:rPr lang="en-US" dirty="0"/>
              <a:t>: What new ideas do you have about the topic, concept, or object that you didn’t have before</a:t>
            </a:r>
            <a:r>
              <a:rPr lang="en-US" dirty="0" smtClean="0"/>
              <a:t>?</a:t>
            </a:r>
            <a:endParaRPr lang="en-US" dirty="0"/>
          </a:p>
        </p:txBody>
      </p:sp>
    </p:spTree>
    <p:extLst>
      <p:ext uri="{BB962C8B-B14F-4D97-AF65-F5344CB8AC3E}">
        <p14:creationId xmlns:p14="http://schemas.microsoft.com/office/powerpoint/2010/main" val="2187205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1925"/>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Does it fit?</a:t>
            </a:r>
            <a:endParaRPr lang="en-US" sz="4400" dirty="0"/>
          </a:p>
        </p:txBody>
      </p:sp>
      <p:sp>
        <p:nvSpPr>
          <p:cNvPr id="3" name="Text Placeholder 2"/>
          <p:cNvSpPr txBox="1">
            <a:spLocks/>
          </p:cNvSpPr>
          <p:nvPr/>
        </p:nvSpPr>
        <p:spPr>
          <a:xfrm>
            <a:off x="266700" y="842962"/>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thinking creatively about options</a:t>
            </a:r>
            <a:endParaRPr lang="en-US" sz="2000" i="1" dirty="0"/>
          </a:p>
        </p:txBody>
      </p:sp>
      <p:sp>
        <p:nvSpPr>
          <p:cNvPr id="4" name="TextBox 3"/>
          <p:cNvSpPr txBox="1"/>
          <p:nvPr/>
        </p:nvSpPr>
        <p:spPr>
          <a:xfrm>
            <a:off x="457200" y="1371600"/>
            <a:ext cx="7239000" cy="1077218"/>
          </a:xfrm>
          <a:prstGeom prst="rect">
            <a:avLst/>
          </a:prstGeom>
          <a:noFill/>
        </p:spPr>
        <p:txBody>
          <a:bodyPr wrap="square" rtlCol="0">
            <a:spAutoFit/>
          </a:bodyPr>
          <a:lstStyle/>
          <a:p>
            <a:pPr marL="342900" indent="-342900">
              <a:buAutoNum type="arabicPeriod"/>
            </a:pPr>
            <a:r>
              <a:rPr lang="en-US" sz="1600" b="1" dirty="0" smtClean="0"/>
              <a:t>Fit</a:t>
            </a:r>
            <a:r>
              <a:rPr lang="en-US" sz="1600" dirty="0" smtClean="0"/>
              <a:t> your options to the </a:t>
            </a:r>
            <a:r>
              <a:rPr lang="en-US" sz="1600" b="1" dirty="0" smtClean="0"/>
              <a:t>Ideal</a:t>
            </a:r>
            <a:endParaRPr lang="en-US" sz="1600" b="1" dirty="0"/>
          </a:p>
          <a:p>
            <a:r>
              <a:rPr lang="en-US" sz="1600" b="1" dirty="0" smtClean="0"/>
              <a:t>      Identify </a:t>
            </a:r>
            <a:r>
              <a:rPr lang="en-US" sz="1600" dirty="0" smtClean="0"/>
              <a:t>what the Ideal solution would look like and then evaluate each                                                                                    </a:t>
            </a:r>
          </a:p>
          <a:p>
            <a:r>
              <a:rPr lang="en-US" sz="1600" dirty="0" smtClean="0"/>
              <a:t>      option against it.</a:t>
            </a:r>
          </a:p>
          <a:p>
            <a:r>
              <a:rPr lang="en-US" sz="1600" dirty="0"/>
              <a:t> </a:t>
            </a:r>
            <a:r>
              <a:rPr lang="en-US" sz="1600" dirty="0" smtClean="0"/>
              <a:t>     </a:t>
            </a:r>
            <a:r>
              <a:rPr lang="en-US" sz="1600" b="1" dirty="0" smtClean="0"/>
              <a:t>Ask yourself</a:t>
            </a:r>
            <a:r>
              <a:rPr lang="en-US" sz="1600" dirty="0" smtClean="0"/>
              <a:t>: How well does each option fit with the ideal solution? </a:t>
            </a:r>
            <a:endParaRPr lang="en-US" sz="1600" dirty="0"/>
          </a:p>
        </p:txBody>
      </p:sp>
      <p:sp>
        <p:nvSpPr>
          <p:cNvPr id="5" name="TextBox 4"/>
          <p:cNvSpPr txBox="1"/>
          <p:nvPr/>
        </p:nvSpPr>
        <p:spPr>
          <a:xfrm>
            <a:off x="457200" y="2667000"/>
            <a:ext cx="7239000" cy="1077218"/>
          </a:xfrm>
          <a:prstGeom prst="rect">
            <a:avLst/>
          </a:prstGeom>
          <a:noFill/>
        </p:spPr>
        <p:txBody>
          <a:bodyPr wrap="square" rtlCol="0">
            <a:spAutoFit/>
          </a:bodyPr>
          <a:lstStyle/>
          <a:p>
            <a:r>
              <a:rPr lang="en-US" sz="1600" b="1" dirty="0" smtClean="0"/>
              <a:t>2.   Fit</a:t>
            </a:r>
            <a:r>
              <a:rPr lang="en-US" sz="1600" dirty="0" smtClean="0"/>
              <a:t> your options to the </a:t>
            </a:r>
            <a:r>
              <a:rPr lang="en-US" sz="1600" b="1" dirty="0" smtClean="0"/>
              <a:t>Criteria</a:t>
            </a:r>
            <a:endParaRPr lang="en-US" sz="1600" b="1" dirty="0"/>
          </a:p>
          <a:p>
            <a:r>
              <a:rPr lang="en-US" sz="1600" b="1" dirty="0" smtClean="0"/>
              <a:t>      Identify </a:t>
            </a:r>
            <a:r>
              <a:rPr lang="en-US" sz="1600" dirty="0" smtClean="0"/>
              <a:t>the criteria or attributes that feel are important for you to    </a:t>
            </a:r>
          </a:p>
          <a:p>
            <a:r>
              <a:rPr lang="en-US" sz="1600" dirty="0" smtClean="0"/>
              <a:t>      consider in this situation and then evaluate each option against those.                                                          </a:t>
            </a:r>
          </a:p>
          <a:p>
            <a:r>
              <a:rPr lang="en-US" sz="1600" dirty="0"/>
              <a:t> </a:t>
            </a:r>
            <a:r>
              <a:rPr lang="en-US" sz="1600" dirty="0" smtClean="0"/>
              <a:t>     </a:t>
            </a:r>
            <a:r>
              <a:rPr lang="en-US" sz="1600" b="1" dirty="0" smtClean="0"/>
              <a:t>Ask yourself</a:t>
            </a:r>
            <a:r>
              <a:rPr lang="en-US" sz="1600" dirty="0" smtClean="0"/>
              <a:t>: How well does each option fit with the criteria? </a:t>
            </a:r>
            <a:endParaRPr lang="en-US" sz="1600" dirty="0"/>
          </a:p>
        </p:txBody>
      </p:sp>
      <p:sp>
        <p:nvSpPr>
          <p:cNvPr id="6" name="TextBox 5"/>
          <p:cNvSpPr txBox="1"/>
          <p:nvPr/>
        </p:nvSpPr>
        <p:spPr>
          <a:xfrm>
            <a:off x="457200" y="4038600"/>
            <a:ext cx="7391400" cy="1077218"/>
          </a:xfrm>
          <a:prstGeom prst="rect">
            <a:avLst/>
          </a:prstGeom>
          <a:noFill/>
        </p:spPr>
        <p:txBody>
          <a:bodyPr wrap="square" rtlCol="0">
            <a:spAutoFit/>
          </a:bodyPr>
          <a:lstStyle/>
          <a:p>
            <a:r>
              <a:rPr lang="en-US" sz="1600" b="1" dirty="0" smtClean="0"/>
              <a:t>3.   Fit</a:t>
            </a:r>
            <a:r>
              <a:rPr lang="en-US" sz="1600" dirty="0" smtClean="0"/>
              <a:t> your options to the </a:t>
            </a:r>
            <a:r>
              <a:rPr lang="en-US" sz="1600" b="1" dirty="0" smtClean="0"/>
              <a:t>Situation</a:t>
            </a:r>
            <a:endParaRPr lang="en-US" sz="1600" b="1" dirty="0"/>
          </a:p>
          <a:p>
            <a:r>
              <a:rPr lang="en-US" sz="1600" b="1" dirty="0" smtClean="0"/>
              <a:t>      Identify </a:t>
            </a:r>
            <a:r>
              <a:rPr lang="en-US" sz="1600" dirty="0" smtClean="0"/>
              <a:t>the realities and constraints of your situation, such as resources </a:t>
            </a:r>
          </a:p>
          <a:p>
            <a:r>
              <a:rPr lang="en-US" sz="1600" dirty="0" smtClean="0"/>
              <a:t>      and time, and then evaluate each option against them.</a:t>
            </a:r>
          </a:p>
          <a:p>
            <a:r>
              <a:rPr lang="en-US" sz="1600" dirty="0" smtClean="0"/>
              <a:t>      </a:t>
            </a:r>
            <a:r>
              <a:rPr lang="en-US" sz="1600" b="1" dirty="0" smtClean="0"/>
              <a:t>Ask yourself</a:t>
            </a:r>
            <a:r>
              <a:rPr lang="en-US" sz="1600" dirty="0" smtClean="0"/>
              <a:t>: How well does each option fit the realities of the situation? </a:t>
            </a:r>
            <a:endParaRPr lang="en-US" sz="1600" dirty="0"/>
          </a:p>
        </p:txBody>
      </p:sp>
      <p:sp>
        <p:nvSpPr>
          <p:cNvPr id="7" name="TextBox 6"/>
          <p:cNvSpPr txBox="1"/>
          <p:nvPr/>
        </p:nvSpPr>
        <p:spPr>
          <a:xfrm>
            <a:off x="533400" y="5334000"/>
            <a:ext cx="7239000" cy="1323439"/>
          </a:xfrm>
          <a:prstGeom prst="rect">
            <a:avLst/>
          </a:prstGeom>
          <a:noFill/>
        </p:spPr>
        <p:txBody>
          <a:bodyPr wrap="square" rtlCol="0">
            <a:spAutoFit/>
          </a:bodyPr>
          <a:lstStyle/>
          <a:p>
            <a:r>
              <a:rPr lang="en-US" sz="1600" b="1" dirty="0" smtClean="0"/>
              <a:t>4.   Fit</a:t>
            </a:r>
            <a:r>
              <a:rPr lang="en-US" sz="1600" dirty="0" smtClean="0"/>
              <a:t> your options to you </a:t>
            </a:r>
            <a:r>
              <a:rPr lang="en-US" sz="1600" b="1" dirty="0" smtClean="0"/>
              <a:t>Personally</a:t>
            </a:r>
            <a:endParaRPr lang="en-US" sz="1600" b="1" dirty="0"/>
          </a:p>
          <a:p>
            <a:r>
              <a:rPr lang="en-US" sz="1600" b="1" dirty="0" smtClean="0"/>
              <a:t>      Try out </a:t>
            </a:r>
            <a:r>
              <a:rPr lang="en-US" sz="1600" dirty="0" smtClean="0"/>
              <a:t>each option by running a “mental movie” in which you imagine   </a:t>
            </a:r>
          </a:p>
          <a:p>
            <a:r>
              <a:rPr lang="en-US" sz="1600" dirty="0" smtClean="0"/>
              <a:t>      yourself carrying out the option and try to get a sense of what it would     </a:t>
            </a:r>
          </a:p>
          <a:p>
            <a:r>
              <a:rPr lang="en-US" sz="1600" dirty="0" smtClean="0"/>
              <a:t>      feel like.                                                        </a:t>
            </a:r>
          </a:p>
          <a:p>
            <a:r>
              <a:rPr lang="en-US" sz="1600" dirty="0"/>
              <a:t> </a:t>
            </a:r>
            <a:r>
              <a:rPr lang="en-US" sz="1600" dirty="0" smtClean="0"/>
              <a:t>     </a:t>
            </a:r>
            <a:r>
              <a:rPr lang="en-US" sz="1600" b="1" dirty="0" smtClean="0"/>
              <a:t>Ask yourself</a:t>
            </a:r>
            <a:r>
              <a:rPr lang="en-US" sz="1600" dirty="0" smtClean="0"/>
              <a:t>: Which option just feels like the best fit for me? </a:t>
            </a:r>
            <a:endParaRPr lang="en-US" sz="1600" dirty="0"/>
          </a:p>
        </p:txBody>
      </p:sp>
    </p:spTree>
    <p:extLst>
      <p:ext uri="{BB962C8B-B14F-4D97-AF65-F5344CB8AC3E}">
        <p14:creationId xmlns:p14="http://schemas.microsoft.com/office/powerpoint/2010/main" val="3811410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1925"/>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Options diamond</a:t>
            </a:r>
            <a:endParaRPr lang="en-US" sz="4400" dirty="0"/>
          </a:p>
        </p:txBody>
      </p:sp>
      <p:sp>
        <p:nvSpPr>
          <p:cNvPr id="3" name="Text Placeholder 2"/>
          <p:cNvSpPr txBox="1">
            <a:spLocks/>
          </p:cNvSpPr>
          <p:nvPr/>
        </p:nvSpPr>
        <p:spPr>
          <a:xfrm>
            <a:off x="266700" y="842962"/>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Exploring the tensions of decision making routine</a:t>
            </a:r>
            <a:endParaRPr lang="en-US" sz="2000" i="1" dirty="0"/>
          </a:p>
        </p:txBody>
      </p:sp>
      <p:sp>
        <p:nvSpPr>
          <p:cNvPr id="4" name="TextBox 3"/>
          <p:cNvSpPr txBox="1"/>
          <p:nvPr/>
        </p:nvSpPr>
        <p:spPr>
          <a:xfrm>
            <a:off x="685800" y="1495864"/>
            <a:ext cx="6705600" cy="5355312"/>
          </a:xfrm>
          <a:prstGeom prst="rect">
            <a:avLst/>
          </a:prstGeom>
          <a:noFill/>
        </p:spPr>
        <p:txBody>
          <a:bodyPr wrap="square" rtlCol="0">
            <a:spAutoFit/>
          </a:bodyPr>
          <a:lstStyle/>
          <a:p>
            <a:pPr marL="342900" indent="-342900">
              <a:buAutoNum type="arabicPeriod"/>
            </a:pPr>
            <a:r>
              <a:rPr lang="en-US" u="sng" dirty="0" smtClean="0"/>
              <a:t>Identify a couple of obvious options</a:t>
            </a:r>
            <a:r>
              <a:rPr lang="en-US" dirty="0" smtClean="0"/>
              <a:t>.  Usually there are trade-offs or tensions between them that make the decision hard: Choose one and you get X but lose Y; choose the other and you lose X but get Y.</a:t>
            </a:r>
          </a:p>
          <a:p>
            <a:pPr marL="342900" indent="-342900">
              <a:buAutoNum type="arabicPeriod"/>
            </a:pPr>
            <a:endParaRPr lang="en-US" dirty="0"/>
          </a:p>
          <a:p>
            <a:pPr marL="342900" indent="-342900">
              <a:buAutoNum type="arabicPeriod"/>
            </a:pPr>
            <a:r>
              <a:rPr lang="en-US" u="sng" dirty="0" smtClean="0"/>
              <a:t>Make a diamond diagram, putting at the left and right corners the one or two main trade-offs (the X’s and Y’s) pulling in opposite directions (see example</a:t>
            </a:r>
            <a:r>
              <a:rPr lang="en-US" dirty="0" smtClean="0"/>
              <a:t>).</a:t>
            </a:r>
          </a:p>
          <a:p>
            <a:pPr marL="342900" indent="-342900">
              <a:buAutoNum type="arabicPeriod"/>
            </a:pPr>
            <a:endParaRPr lang="en-US" dirty="0"/>
          </a:p>
          <a:p>
            <a:pPr marL="342900" indent="-342900">
              <a:buAutoNum type="arabicPeriod" startAt="3"/>
            </a:pPr>
            <a:r>
              <a:rPr lang="en-US" u="sng" dirty="0" smtClean="0"/>
              <a:t>Brainstorm one to three solutions for each corner of the diamond</a:t>
            </a:r>
            <a:r>
              <a:rPr lang="en-US" dirty="0" smtClean="0"/>
              <a:t>.  Left side: go with that trade-off.  Right side: go with that trade-off.  Bottom: compromise between them.  Top: clever solutions that combine the seeming opposites and get the best of both.</a:t>
            </a:r>
          </a:p>
          <a:p>
            <a:pPr marL="342900" indent="-342900">
              <a:buAutoNum type="arabicPeriod" startAt="3"/>
            </a:pPr>
            <a:endParaRPr lang="en-US" dirty="0"/>
          </a:p>
          <a:p>
            <a:pPr marL="342900" indent="-342900">
              <a:buAutoNum type="arabicPeriod" startAt="3"/>
            </a:pPr>
            <a:r>
              <a:rPr lang="en-US" u="sng" dirty="0" smtClean="0"/>
              <a:t>Ask:  What have we learned about the situation from finding these options?  </a:t>
            </a:r>
            <a:r>
              <a:rPr lang="en-US" dirty="0" smtClean="0"/>
              <a:t>This is a way of understanding the situation better.</a:t>
            </a:r>
          </a:p>
          <a:p>
            <a:pPr marL="342900" indent="-342900">
              <a:buAutoNum type="arabicPeriod" startAt="3"/>
            </a:pPr>
            <a:endParaRPr lang="en-US" dirty="0"/>
          </a:p>
        </p:txBody>
      </p:sp>
    </p:spTree>
    <p:extLst>
      <p:ext uri="{BB962C8B-B14F-4D97-AF65-F5344CB8AC3E}">
        <p14:creationId xmlns:p14="http://schemas.microsoft.com/office/powerpoint/2010/main" val="498221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1925"/>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Options Explosion</a:t>
            </a:r>
            <a:endParaRPr lang="en-US" sz="4400" dirty="0"/>
          </a:p>
        </p:txBody>
      </p:sp>
      <p:sp>
        <p:nvSpPr>
          <p:cNvPr id="3" name="Text Placeholder 2"/>
          <p:cNvSpPr txBox="1">
            <a:spLocks/>
          </p:cNvSpPr>
          <p:nvPr/>
        </p:nvSpPr>
        <p:spPr>
          <a:xfrm>
            <a:off x="266700" y="842962"/>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creative decision making</a:t>
            </a:r>
            <a:endParaRPr lang="en-US" sz="2000" i="1" dirty="0"/>
          </a:p>
        </p:txBody>
      </p:sp>
      <p:sp>
        <p:nvSpPr>
          <p:cNvPr id="4" name="TextBox 3"/>
          <p:cNvSpPr txBox="1"/>
          <p:nvPr/>
        </p:nvSpPr>
        <p:spPr>
          <a:xfrm>
            <a:off x="479946" y="1447800"/>
            <a:ext cx="7216254" cy="4893647"/>
          </a:xfrm>
          <a:prstGeom prst="rect">
            <a:avLst/>
          </a:prstGeom>
          <a:noFill/>
        </p:spPr>
        <p:txBody>
          <a:bodyPr wrap="square" rtlCol="0">
            <a:spAutoFit/>
          </a:bodyPr>
          <a:lstStyle/>
          <a:p>
            <a:pPr marL="342900" indent="-342900">
              <a:buAutoNum type="arabicPeriod"/>
            </a:pPr>
            <a:r>
              <a:rPr lang="en-US" sz="2000" u="sng" dirty="0" smtClean="0"/>
              <a:t>List the obvious options</a:t>
            </a:r>
            <a:r>
              <a:rPr lang="en-US" sz="2000" dirty="0" smtClean="0"/>
              <a:t>.  There would not be a decision unless there were at least two or three obvious options.</a:t>
            </a:r>
          </a:p>
          <a:p>
            <a:pPr marL="342900" indent="-342900">
              <a:buAutoNum type="arabicPeriod"/>
            </a:pPr>
            <a:endParaRPr lang="en-US" sz="2000" dirty="0"/>
          </a:p>
          <a:p>
            <a:pPr marL="342900" indent="-342900">
              <a:buAutoNum type="arabicPeriod"/>
            </a:pPr>
            <a:r>
              <a:rPr lang="en-US" sz="2000" u="sng" dirty="0" smtClean="0"/>
              <a:t>Now brainstorm all sorts of different options to find the “hidden” options</a:t>
            </a:r>
            <a:r>
              <a:rPr lang="en-US" sz="2000" dirty="0" smtClean="0"/>
              <a:t>.  Often there are hidden options that are the real best choices.  Be imaginative!  Piggyback on ideas already up, combine ideas to get new ones, look for ideas of a very different kind, imagine you are in different roles and suggest ideas from the perspective of those roles, etc.</a:t>
            </a:r>
          </a:p>
          <a:p>
            <a:pPr marL="342900" indent="-342900">
              <a:buAutoNum type="arabicPeriod"/>
            </a:pPr>
            <a:endParaRPr lang="en-US" sz="2000" dirty="0"/>
          </a:p>
          <a:p>
            <a:pPr marL="342900" indent="-342900">
              <a:buAutoNum type="arabicPeriod"/>
            </a:pPr>
            <a:r>
              <a:rPr lang="en-US" sz="2000" u="sng" dirty="0" smtClean="0"/>
              <a:t>Ask:  What have we learned about the situation from finding these options</a:t>
            </a:r>
            <a:r>
              <a:rPr lang="en-US" sz="2000" dirty="0" smtClean="0"/>
              <a:t>?  This is a way of understanding the situation better.</a:t>
            </a:r>
          </a:p>
          <a:p>
            <a:pPr marL="342900" indent="-342900">
              <a:buAutoNum type="arabicPeriod"/>
            </a:pPr>
            <a:endParaRPr lang="en-US" dirty="0"/>
          </a:p>
          <a:p>
            <a:pPr algn="ctr"/>
            <a:r>
              <a:rPr lang="en-US" sz="1400" i="1" dirty="0" smtClean="0"/>
              <a:t>You may want to go on to a routine for comparing and choosing among options.</a:t>
            </a:r>
            <a:endParaRPr lang="en-US" dirty="0"/>
          </a:p>
        </p:txBody>
      </p:sp>
    </p:spTree>
    <p:extLst>
      <p:ext uri="{BB962C8B-B14F-4D97-AF65-F5344CB8AC3E}">
        <p14:creationId xmlns:p14="http://schemas.microsoft.com/office/powerpoint/2010/main" val="330366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266700" y="1753588"/>
            <a:ext cx="7772400" cy="743507"/>
          </a:xfrm>
          <a:prstGeom prst="rect">
            <a:avLst/>
          </a:prstGeom>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000" i="1" dirty="0" smtClean="0"/>
              <a:t>A routine for getting inside viewpoints</a:t>
            </a:r>
            <a:endParaRPr lang="en-US" sz="2000" i="1" dirty="0"/>
          </a:p>
        </p:txBody>
      </p:sp>
      <p:sp>
        <p:nvSpPr>
          <p:cNvPr id="3" name="Title 1"/>
          <p:cNvSpPr txBox="1">
            <a:spLocks/>
          </p:cNvSpPr>
          <p:nvPr/>
        </p:nvSpPr>
        <p:spPr>
          <a:xfrm>
            <a:off x="457200" y="3810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400" dirty="0" smtClean="0">
                <a:hlinkClick r:id="rId2" action="ppaction://hlinksldjump"/>
              </a:rPr>
              <a:t>Step inside: perceive, know about, care about</a:t>
            </a:r>
            <a:endParaRPr lang="en-US" sz="4400" dirty="0"/>
          </a:p>
        </p:txBody>
      </p:sp>
      <p:sp>
        <p:nvSpPr>
          <p:cNvPr id="4" name="TextBox 3"/>
          <p:cNvSpPr txBox="1"/>
          <p:nvPr/>
        </p:nvSpPr>
        <p:spPr>
          <a:xfrm>
            <a:off x="457200" y="2497095"/>
            <a:ext cx="7391400" cy="3416320"/>
          </a:xfrm>
          <a:prstGeom prst="rect">
            <a:avLst/>
          </a:prstGeom>
          <a:noFill/>
        </p:spPr>
        <p:txBody>
          <a:bodyPr wrap="square" rtlCol="0">
            <a:spAutoFit/>
          </a:bodyPr>
          <a:lstStyle/>
          <a:p>
            <a:r>
              <a:rPr lang="en-US" sz="2400" dirty="0" smtClean="0"/>
              <a:t>Three core questions guide students in this routine:</a:t>
            </a:r>
          </a:p>
          <a:p>
            <a:endParaRPr lang="en-US" sz="2400" dirty="0"/>
          </a:p>
          <a:p>
            <a:r>
              <a:rPr lang="en-US" dirty="0" smtClean="0"/>
              <a:t>	</a:t>
            </a:r>
            <a:r>
              <a:rPr lang="en-US" sz="2400" dirty="0" smtClean="0"/>
              <a:t>1</a:t>
            </a:r>
            <a:r>
              <a:rPr lang="en-US" dirty="0" smtClean="0"/>
              <a:t>.  </a:t>
            </a:r>
            <a:r>
              <a:rPr lang="en-US" sz="2400" dirty="0" smtClean="0"/>
              <a:t>What can the person or thing </a:t>
            </a:r>
            <a:r>
              <a:rPr lang="en-US" sz="2400" i="1" dirty="0" smtClean="0"/>
              <a:t>perceive</a:t>
            </a:r>
            <a:r>
              <a:rPr lang="en-US" sz="2400" dirty="0" smtClean="0"/>
              <a:t>?</a:t>
            </a:r>
          </a:p>
          <a:p>
            <a:endParaRPr lang="en-US" sz="2400" dirty="0"/>
          </a:p>
          <a:p>
            <a:r>
              <a:rPr lang="en-US" sz="2400" dirty="0" smtClean="0"/>
              <a:t>	2.  What might the person or thing </a:t>
            </a:r>
            <a:r>
              <a:rPr lang="en-US" sz="2400" i="1" dirty="0" smtClean="0"/>
              <a:t>know 	     about or believe?</a:t>
            </a:r>
          </a:p>
          <a:p>
            <a:endParaRPr lang="en-US" sz="2400" i="1" dirty="0"/>
          </a:p>
          <a:p>
            <a:r>
              <a:rPr lang="en-US" sz="2400" i="1" dirty="0" smtClean="0"/>
              <a:t>	</a:t>
            </a:r>
            <a:r>
              <a:rPr lang="en-US" sz="2400" dirty="0" smtClean="0"/>
              <a:t>3.  What might the person or thing </a:t>
            </a:r>
            <a:r>
              <a:rPr lang="en-US" sz="2400" i="1" dirty="0" smtClean="0"/>
              <a:t>care   	     about</a:t>
            </a:r>
            <a:r>
              <a:rPr lang="en-US" sz="2400" dirty="0" smtClean="0"/>
              <a:t>?</a:t>
            </a:r>
            <a:endParaRPr lang="en-US" sz="2400" dirty="0"/>
          </a:p>
        </p:txBody>
      </p:sp>
    </p:spTree>
    <p:extLst>
      <p:ext uri="{BB962C8B-B14F-4D97-AF65-F5344CB8AC3E}">
        <p14:creationId xmlns:p14="http://schemas.microsoft.com/office/powerpoint/2010/main" val="1615942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457200"/>
            <a:ext cx="3581400" cy="1524000"/>
          </a:xfrm>
        </p:spPr>
        <p:txBody>
          <a:bodyPr/>
          <a:lstStyle/>
          <a:p>
            <a:pPr algn="ctr"/>
            <a:r>
              <a:rPr lang="en-US" dirty="0" smtClean="0"/>
              <a:t>Routines for digging deeper into ideas</a:t>
            </a:r>
            <a:endParaRPr lang="en-US" dirty="0"/>
          </a:p>
        </p:txBody>
      </p:sp>
      <p:sp>
        <p:nvSpPr>
          <p:cNvPr id="3" name="Text Placeholder 2"/>
          <p:cNvSpPr>
            <a:spLocks noGrp="1"/>
          </p:cNvSpPr>
          <p:nvPr>
            <p:ph type="body" sz="half" idx="2"/>
          </p:nvPr>
        </p:nvSpPr>
        <p:spPr>
          <a:xfrm>
            <a:off x="5334000" y="2133600"/>
            <a:ext cx="3429000" cy="3657600"/>
          </a:xfrm>
        </p:spPr>
        <p:txBody>
          <a:bodyPr>
            <a:noAutofit/>
          </a:bodyPr>
          <a:lstStyle/>
          <a:p>
            <a:pPr marL="285750" indent="-285750">
              <a:lnSpc>
                <a:spcPct val="170000"/>
              </a:lnSpc>
              <a:buFont typeface="Wingdings" pitchFamily="2" charset="2"/>
              <a:buChar char="q"/>
            </a:pPr>
            <a:r>
              <a:rPr lang="en-US" sz="2000" dirty="0" smtClean="0">
                <a:hlinkClick r:id="rId2" action="ppaction://hlinksldjump"/>
              </a:rPr>
              <a:t>What Makes You Say That?</a:t>
            </a:r>
            <a:endParaRPr lang="en-US" sz="2000" dirty="0" smtClean="0"/>
          </a:p>
          <a:p>
            <a:pPr marL="285750" indent="-285750">
              <a:lnSpc>
                <a:spcPct val="170000"/>
              </a:lnSpc>
              <a:buFont typeface="Wingdings" pitchFamily="2" charset="2"/>
              <a:buChar char="q"/>
            </a:pPr>
            <a:r>
              <a:rPr lang="en-US" sz="2000" dirty="0" smtClean="0">
                <a:hlinkClick r:id="rId3" action="ppaction://hlinksldjump"/>
              </a:rPr>
              <a:t>Circle of Viewpoints</a:t>
            </a:r>
            <a:endParaRPr lang="en-US" sz="2000" dirty="0" smtClean="0"/>
          </a:p>
          <a:p>
            <a:pPr marL="285750" indent="-285750">
              <a:lnSpc>
                <a:spcPct val="170000"/>
              </a:lnSpc>
              <a:buFont typeface="Wingdings" pitchFamily="2" charset="2"/>
              <a:buChar char="q"/>
            </a:pPr>
            <a:r>
              <a:rPr lang="en-US" sz="2000" dirty="0" smtClean="0">
                <a:hlinkClick r:id="rId4" action="ppaction://hlinksldjump"/>
              </a:rPr>
              <a:t>Step Inside</a:t>
            </a:r>
            <a:endParaRPr lang="en-US" sz="2000" dirty="0" smtClean="0"/>
          </a:p>
          <a:p>
            <a:pPr marL="285750" indent="-285750">
              <a:lnSpc>
                <a:spcPct val="170000"/>
              </a:lnSpc>
              <a:buFont typeface="Wingdings" pitchFamily="2" charset="2"/>
              <a:buChar char="q"/>
            </a:pPr>
            <a:r>
              <a:rPr lang="en-US" sz="2000" dirty="0" smtClean="0">
                <a:hlinkClick r:id="rId5" action="ppaction://hlinksldjump"/>
              </a:rPr>
              <a:t>Red Light, Yellow Light</a:t>
            </a:r>
            <a:endParaRPr lang="en-US" sz="2000" dirty="0" smtClean="0"/>
          </a:p>
          <a:p>
            <a:pPr marL="285750" indent="-285750">
              <a:lnSpc>
                <a:spcPct val="170000"/>
              </a:lnSpc>
              <a:buFont typeface="Wingdings" pitchFamily="2" charset="2"/>
              <a:buChar char="q"/>
            </a:pPr>
            <a:r>
              <a:rPr lang="en-US" sz="2000" dirty="0" smtClean="0">
                <a:hlinkClick r:id="rId6" action="ppaction://hlinksldjump"/>
              </a:rPr>
              <a:t>Claim-Support-Question</a:t>
            </a:r>
            <a:endParaRPr lang="en-US" sz="2000" dirty="0" smtClean="0"/>
          </a:p>
          <a:p>
            <a:pPr marL="285750" indent="-285750">
              <a:lnSpc>
                <a:spcPct val="170000"/>
              </a:lnSpc>
              <a:buFont typeface="Wingdings" pitchFamily="2" charset="2"/>
              <a:buChar char="q"/>
            </a:pPr>
            <a:r>
              <a:rPr lang="en-US" sz="2000" dirty="0" smtClean="0">
                <a:hlinkClick r:id="rId7" action="ppaction://hlinksldjump"/>
              </a:rPr>
              <a:t>Tug-of-War</a:t>
            </a:r>
            <a:endParaRPr lang="en-US" sz="2000" dirty="0" smtClean="0"/>
          </a:p>
          <a:p>
            <a:pPr marL="285750" indent="-285750">
              <a:lnSpc>
                <a:spcPct val="170000"/>
              </a:lnSpc>
              <a:buFont typeface="Wingdings" pitchFamily="2" charset="2"/>
              <a:buChar char="q"/>
            </a:pPr>
            <a:r>
              <a:rPr lang="en-US" sz="2000" dirty="0" smtClean="0">
                <a:hlinkClick r:id="rId8" action="ppaction://hlinksldjump"/>
              </a:rPr>
              <a:t>Sentence-Phrase-Word</a:t>
            </a:r>
            <a:endParaRPr lang="en-US" sz="2000" dirty="0"/>
          </a:p>
        </p:txBody>
      </p:sp>
      <p:pic>
        <p:nvPicPr>
          <p:cNvPr id="6" name="Picture Placeholder 5"/>
          <p:cNvPicPr>
            <a:picLocks noGrp="1" noChangeAspect="1"/>
          </p:cNvPicPr>
          <p:nvPr>
            <p:ph type="pic" idx="1"/>
          </p:nvPr>
        </p:nvPicPr>
        <p:blipFill>
          <a:blip r:embed="rId9">
            <a:extLst>
              <a:ext uri="{28A0092B-C50C-407E-A947-70E740481C1C}">
                <a14:useLocalDpi xmlns:a14="http://schemas.microsoft.com/office/drawing/2010/main" val="0"/>
              </a:ext>
            </a:extLst>
          </a:blip>
          <a:srcRect l="12486" r="12486"/>
          <a:stretch>
            <a:fillRect/>
          </a:stretch>
        </p:blipFill>
        <p:spPr/>
      </p:pic>
    </p:spTree>
    <p:extLst>
      <p:ext uri="{BB962C8B-B14F-4D97-AF65-F5344CB8AC3E}">
        <p14:creationId xmlns:p14="http://schemas.microsoft.com/office/powerpoint/2010/main" val="8886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38200"/>
            <a:ext cx="7467600" cy="1362075"/>
          </a:xfrm>
        </p:spPr>
        <p:txBody>
          <a:bodyPr/>
          <a:lstStyle/>
          <a:p>
            <a:r>
              <a:rPr lang="en-US" dirty="0" smtClean="0">
                <a:hlinkClick r:id="rId2" action="ppaction://hlinksldjump"/>
              </a:rPr>
              <a:t>What Makes you say that? </a:t>
            </a:r>
            <a:endParaRPr lang="en-US" dirty="0"/>
          </a:p>
        </p:txBody>
      </p:sp>
      <p:sp>
        <p:nvSpPr>
          <p:cNvPr id="6" name="Text Placeholder 5"/>
          <p:cNvSpPr>
            <a:spLocks noGrp="1"/>
          </p:cNvSpPr>
          <p:nvPr>
            <p:ph type="body" idx="1"/>
          </p:nvPr>
        </p:nvSpPr>
        <p:spPr>
          <a:xfrm>
            <a:off x="1143000" y="1371600"/>
            <a:ext cx="6255488" cy="514907"/>
          </a:xfrm>
        </p:spPr>
        <p:txBody>
          <a:bodyPr>
            <a:normAutofit/>
          </a:bodyPr>
          <a:lstStyle/>
          <a:p>
            <a:pPr algn="ctr"/>
            <a:r>
              <a:rPr lang="en-US" sz="2400" i="1" dirty="0" smtClean="0"/>
              <a:t>Interpretation with justification routine</a:t>
            </a:r>
            <a:endParaRPr lang="en-US" sz="2400" i="1" dirty="0"/>
          </a:p>
        </p:txBody>
      </p:sp>
      <p:sp>
        <p:nvSpPr>
          <p:cNvPr id="7" name="TextBox 6"/>
          <p:cNvSpPr txBox="1"/>
          <p:nvPr/>
        </p:nvSpPr>
        <p:spPr>
          <a:xfrm>
            <a:off x="685800" y="2667000"/>
            <a:ext cx="7162800" cy="2554545"/>
          </a:xfrm>
          <a:prstGeom prst="rect">
            <a:avLst/>
          </a:prstGeom>
          <a:noFill/>
        </p:spPr>
        <p:txBody>
          <a:bodyPr wrap="square" rtlCol="0">
            <a:spAutoFit/>
          </a:bodyPr>
          <a:lstStyle/>
          <a:p>
            <a:pPr marL="342900" indent="-342900">
              <a:buAutoNum type="arabicPeriod"/>
            </a:pPr>
            <a:r>
              <a:rPr lang="en-US" sz="4000" dirty="0" smtClean="0"/>
              <a:t> What’s going on?</a:t>
            </a:r>
          </a:p>
          <a:p>
            <a:pPr marL="342900" indent="-342900">
              <a:buAutoNum type="arabicPeriod"/>
            </a:pPr>
            <a:endParaRPr lang="en-US" sz="4000" dirty="0"/>
          </a:p>
          <a:p>
            <a:pPr marL="342900" indent="-342900">
              <a:buAutoNum type="arabicPeriod"/>
            </a:pPr>
            <a:r>
              <a:rPr lang="en-US" sz="4000" dirty="0" smtClean="0"/>
              <a:t> What do you see that           makes you say that?</a:t>
            </a:r>
            <a:endParaRPr lang="en-US" sz="4000" dirty="0"/>
          </a:p>
        </p:txBody>
      </p:sp>
    </p:spTree>
    <p:extLst>
      <p:ext uri="{BB962C8B-B14F-4D97-AF65-F5344CB8AC3E}">
        <p14:creationId xmlns:p14="http://schemas.microsoft.com/office/powerpoint/2010/main" val="953513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781800" cy="1362075"/>
          </a:xfrm>
        </p:spPr>
        <p:txBody>
          <a:bodyPr/>
          <a:lstStyle/>
          <a:p>
            <a:pPr algn="ctr"/>
            <a:r>
              <a:rPr lang="en-US" dirty="0" smtClean="0">
                <a:hlinkClick r:id="rId2" action="ppaction://hlinksldjump"/>
              </a:rPr>
              <a:t>Think~puzzle~explore</a:t>
            </a:r>
            <a:endParaRPr lang="en-US" dirty="0"/>
          </a:p>
        </p:txBody>
      </p:sp>
      <p:sp>
        <p:nvSpPr>
          <p:cNvPr id="3" name="Text Placeholder 2"/>
          <p:cNvSpPr>
            <a:spLocks noGrp="1"/>
          </p:cNvSpPr>
          <p:nvPr>
            <p:ph type="body" idx="1"/>
          </p:nvPr>
        </p:nvSpPr>
        <p:spPr>
          <a:xfrm>
            <a:off x="1025156" y="838200"/>
            <a:ext cx="6255488" cy="743507"/>
          </a:xfrm>
        </p:spPr>
        <p:txBody>
          <a:bodyPr>
            <a:noAutofit/>
          </a:bodyPr>
          <a:lstStyle/>
          <a:p>
            <a:r>
              <a:rPr lang="en-US" sz="2200" i="1" dirty="0" smtClean="0"/>
              <a:t>A routine that sets the stage for deeper inquiry</a:t>
            </a:r>
            <a:endParaRPr lang="en-US" sz="2200" i="1" dirty="0"/>
          </a:p>
        </p:txBody>
      </p:sp>
      <p:sp>
        <p:nvSpPr>
          <p:cNvPr id="4" name="TextBox 3"/>
          <p:cNvSpPr txBox="1"/>
          <p:nvPr/>
        </p:nvSpPr>
        <p:spPr>
          <a:xfrm>
            <a:off x="457200" y="1905000"/>
            <a:ext cx="7391400" cy="4524315"/>
          </a:xfrm>
          <a:prstGeom prst="rect">
            <a:avLst/>
          </a:prstGeom>
          <a:noFill/>
        </p:spPr>
        <p:txBody>
          <a:bodyPr wrap="square" rtlCol="0">
            <a:spAutoFit/>
          </a:bodyPr>
          <a:lstStyle/>
          <a:p>
            <a:pPr marL="342900" indent="-342900">
              <a:buAutoNum type="arabicPeriod"/>
            </a:pPr>
            <a:r>
              <a:rPr lang="en-US" sz="4000" dirty="0" smtClean="0"/>
              <a:t> What do you </a:t>
            </a:r>
            <a:r>
              <a:rPr lang="en-US" sz="4000" u="sng" dirty="0" smtClean="0"/>
              <a:t>think</a:t>
            </a:r>
            <a:r>
              <a:rPr lang="en-US" sz="4000" dirty="0" smtClean="0"/>
              <a:t> you know about this topic?</a:t>
            </a:r>
          </a:p>
          <a:p>
            <a:pPr marL="342900" indent="-342900">
              <a:buAutoNum type="arabicPeriod"/>
            </a:pPr>
            <a:endParaRPr lang="en-US" sz="2400" dirty="0"/>
          </a:p>
          <a:p>
            <a:pPr marL="342900" indent="-342900">
              <a:buAutoNum type="arabicPeriod"/>
            </a:pPr>
            <a:r>
              <a:rPr lang="en-US" sz="4000" dirty="0" smtClean="0"/>
              <a:t> What questions or </a:t>
            </a:r>
            <a:r>
              <a:rPr lang="en-US" sz="4000" u="sng" dirty="0" smtClean="0"/>
              <a:t>puzzles</a:t>
            </a:r>
            <a:r>
              <a:rPr lang="en-US" sz="4000" dirty="0" smtClean="0"/>
              <a:t> do you have?</a:t>
            </a:r>
          </a:p>
          <a:p>
            <a:pPr marL="342900" indent="-342900">
              <a:buAutoNum type="arabicPeriod"/>
            </a:pPr>
            <a:endParaRPr lang="en-US" sz="2400" dirty="0" smtClean="0"/>
          </a:p>
          <a:p>
            <a:pPr marL="342900" indent="-342900">
              <a:buAutoNum type="arabicPeriod"/>
            </a:pPr>
            <a:r>
              <a:rPr lang="en-US" sz="4000" dirty="0" smtClean="0"/>
              <a:t> What does the topic make you want to </a:t>
            </a:r>
            <a:r>
              <a:rPr lang="en-US" sz="4000" u="sng" dirty="0" smtClean="0"/>
              <a:t>explore</a:t>
            </a:r>
            <a:r>
              <a:rPr lang="en-US" sz="4000" dirty="0" smtClean="0"/>
              <a:t>?</a:t>
            </a:r>
            <a:endParaRPr lang="en-US" sz="4000" dirty="0"/>
          </a:p>
        </p:txBody>
      </p:sp>
    </p:spTree>
    <p:extLst>
      <p:ext uri="{BB962C8B-B14F-4D97-AF65-F5344CB8AC3E}">
        <p14:creationId xmlns:p14="http://schemas.microsoft.com/office/powerpoint/2010/main" val="326878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391400" cy="1362075"/>
          </a:xfrm>
          <a:prstGeom prst="rect">
            <a:avLst/>
          </a:prstGeom>
        </p:spPr>
        <p:txBody>
          <a:bodyPr vert="horz" lIns="45720" tIns="0" rIns="45720" bIns="0" anchor="t" anchorCtr="0">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000" dirty="0" smtClean="0">
                <a:hlinkClick r:id="rId2" action="ppaction://hlinksldjump"/>
              </a:rPr>
              <a:t>Think~pair~share routine</a:t>
            </a:r>
            <a:endParaRPr lang="en-US" sz="4000" dirty="0"/>
          </a:p>
        </p:txBody>
      </p:sp>
      <p:sp>
        <p:nvSpPr>
          <p:cNvPr id="5" name="Text Placeholder 5"/>
          <p:cNvSpPr>
            <a:spLocks noGrp="1"/>
          </p:cNvSpPr>
          <p:nvPr>
            <p:ph type="body" idx="1"/>
          </p:nvPr>
        </p:nvSpPr>
        <p:spPr>
          <a:xfrm>
            <a:off x="1025156" y="914400"/>
            <a:ext cx="6255488" cy="514907"/>
          </a:xfrm>
        </p:spPr>
        <p:txBody>
          <a:bodyPr>
            <a:normAutofit fontScale="92500"/>
          </a:bodyPr>
          <a:lstStyle/>
          <a:p>
            <a:pPr algn="ctr"/>
            <a:r>
              <a:rPr lang="en-US" sz="2400" i="1" dirty="0" smtClean="0"/>
              <a:t>A routine for active reasoning and exploration</a:t>
            </a:r>
            <a:endParaRPr lang="en-US" sz="2400" i="1" dirty="0"/>
          </a:p>
        </p:txBody>
      </p:sp>
      <p:sp>
        <p:nvSpPr>
          <p:cNvPr id="6" name="TextBox 5"/>
          <p:cNvSpPr txBox="1"/>
          <p:nvPr/>
        </p:nvSpPr>
        <p:spPr>
          <a:xfrm>
            <a:off x="457200" y="1608875"/>
            <a:ext cx="7391400" cy="5047536"/>
          </a:xfrm>
          <a:prstGeom prst="rect">
            <a:avLst/>
          </a:prstGeom>
          <a:noFill/>
        </p:spPr>
        <p:txBody>
          <a:bodyPr wrap="square" rtlCol="0">
            <a:spAutoFit/>
          </a:bodyPr>
          <a:lstStyle/>
          <a:p>
            <a:pPr marL="342900" indent="-342900">
              <a:buAutoNum type="arabicPeriod"/>
            </a:pPr>
            <a:r>
              <a:rPr lang="en-US" sz="3200" dirty="0" smtClean="0"/>
              <a:t> </a:t>
            </a:r>
            <a:r>
              <a:rPr lang="en-US" sz="3000" dirty="0" smtClean="0"/>
              <a:t>Pose a question.</a:t>
            </a:r>
          </a:p>
          <a:p>
            <a:pPr marL="342900" indent="-342900">
              <a:buAutoNum type="arabicPeriod"/>
            </a:pPr>
            <a:endParaRPr lang="en-US" sz="1000" dirty="0" smtClean="0"/>
          </a:p>
          <a:p>
            <a:pPr marL="342900" indent="-342900">
              <a:buAutoNum type="arabicPeriod"/>
            </a:pPr>
            <a:r>
              <a:rPr lang="en-US" sz="3000" dirty="0"/>
              <a:t> </a:t>
            </a:r>
            <a:r>
              <a:rPr lang="en-US" sz="3000" dirty="0" smtClean="0"/>
              <a:t>Take a few minutes to think.</a:t>
            </a:r>
          </a:p>
          <a:p>
            <a:pPr marL="342900" indent="-342900">
              <a:buAutoNum type="arabicPeriod"/>
            </a:pPr>
            <a:endParaRPr lang="en-US" sz="1000" dirty="0" smtClean="0"/>
          </a:p>
          <a:p>
            <a:pPr marL="342900" indent="-342900">
              <a:buAutoNum type="arabicPeriod"/>
            </a:pPr>
            <a:r>
              <a:rPr lang="en-US" sz="3000" dirty="0"/>
              <a:t> </a:t>
            </a:r>
            <a:r>
              <a:rPr lang="en-US" sz="3000" dirty="0" smtClean="0"/>
              <a:t>Turn to a partner and share your thoughts.</a:t>
            </a:r>
          </a:p>
          <a:p>
            <a:pPr marL="342900" indent="-342900">
              <a:buAutoNum type="arabicPeriod"/>
            </a:pPr>
            <a:endParaRPr lang="en-US" sz="1000" dirty="0" smtClean="0"/>
          </a:p>
          <a:p>
            <a:pPr marL="342900" indent="-342900">
              <a:buAutoNum type="arabicPeriod"/>
            </a:pPr>
            <a:r>
              <a:rPr lang="en-US" sz="3000" dirty="0"/>
              <a:t> </a:t>
            </a:r>
            <a:r>
              <a:rPr lang="en-US" sz="3000" dirty="0" smtClean="0"/>
              <a:t>Listen to your partner’s thoughts.</a:t>
            </a:r>
          </a:p>
          <a:p>
            <a:pPr marL="342900" indent="-342900">
              <a:buAutoNum type="arabicPeriod"/>
            </a:pPr>
            <a:endParaRPr lang="en-US" sz="1000" dirty="0" smtClean="0"/>
          </a:p>
          <a:p>
            <a:pPr marL="342900" indent="-342900">
              <a:buAutoNum type="arabicPeriod"/>
            </a:pPr>
            <a:r>
              <a:rPr lang="en-US" sz="3000" dirty="0"/>
              <a:t> </a:t>
            </a:r>
            <a:r>
              <a:rPr lang="en-US" sz="3000" dirty="0" smtClean="0"/>
              <a:t>Summarize and restate your partner’s thoughts. </a:t>
            </a:r>
          </a:p>
          <a:p>
            <a:pPr marL="342900" indent="-342900">
              <a:buAutoNum type="arabicPeriod"/>
            </a:pPr>
            <a:endParaRPr lang="en-US" sz="1000" dirty="0" smtClean="0"/>
          </a:p>
          <a:p>
            <a:pPr marL="342900" indent="-342900">
              <a:buAutoNum type="arabicPeriod"/>
            </a:pPr>
            <a:r>
              <a:rPr lang="en-US" sz="3000" dirty="0"/>
              <a:t> </a:t>
            </a:r>
            <a:r>
              <a:rPr lang="en-US" sz="3000" dirty="0" smtClean="0"/>
              <a:t>Write or draw your ideas before and/or after sharing.</a:t>
            </a:r>
            <a:endParaRPr lang="en-US" sz="4000" dirty="0"/>
          </a:p>
        </p:txBody>
      </p:sp>
    </p:spTree>
    <p:extLst>
      <p:ext uri="{BB962C8B-B14F-4D97-AF65-F5344CB8AC3E}">
        <p14:creationId xmlns:p14="http://schemas.microsoft.com/office/powerpoint/2010/main" val="80728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7239000" cy="1362075"/>
          </a:xfrm>
        </p:spPr>
        <p:txBody>
          <a:bodyPr>
            <a:normAutofit/>
          </a:bodyPr>
          <a:lstStyle/>
          <a:p>
            <a:pPr algn="ctr"/>
            <a:r>
              <a:rPr lang="en-US" sz="3600" dirty="0" smtClean="0">
                <a:hlinkClick r:id="rId2" action="ppaction://hlinksldjump"/>
              </a:rPr>
              <a:t>Circle of Viewpoints Routine</a:t>
            </a:r>
            <a:endParaRPr lang="en-US" sz="3600" dirty="0"/>
          </a:p>
        </p:txBody>
      </p:sp>
      <p:sp>
        <p:nvSpPr>
          <p:cNvPr id="5" name="Text Placeholder 2"/>
          <p:cNvSpPr>
            <a:spLocks noGrp="1"/>
          </p:cNvSpPr>
          <p:nvPr>
            <p:ph type="body" idx="1"/>
          </p:nvPr>
        </p:nvSpPr>
        <p:spPr>
          <a:xfrm>
            <a:off x="1025156" y="533400"/>
            <a:ext cx="6255488" cy="743507"/>
          </a:xfrm>
        </p:spPr>
        <p:txBody>
          <a:bodyPr>
            <a:noAutofit/>
          </a:bodyPr>
          <a:lstStyle/>
          <a:p>
            <a:pPr algn="ctr"/>
            <a:r>
              <a:rPr lang="en-US" sz="2200" i="1" dirty="0" smtClean="0"/>
              <a:t>A routine for exploring diverse perspectives</a:t>
            </a:r>
            <a:endParaRPr lang="en-US" sz="2200" i="1" dirty="0"/>
          </a:p>
        </p:txBody>
      </p:sp>
      <p:sp>
        <p:nvSpPr>
          <p:cNvPr id="6" name="TextBox 5"/>
          <p:cNvSpPr txBox="1"/>
          <p:nvPr/>
        </p:nvSpPr>
        <p:spPr>
          <a:xfrm>
            <a:off x="457200" y="1524000"/>
            <a:ext cx="7391400" cy="4862870"/>
          </a:xfrm>
          <a:prstGeom prst="rect">
            <a:avLst/>
          </a:prstGeom>
          <a:noFill/>
        </p:spPr>
        <p:txBody>
          <a:bodyPr wrap="square" rtlCol="0">
            <a:spAutoFit/>
          </a:bodyPr>
          <a:lstStyle/>
          <a:p>
            <a:pPr marL="342900" indent="-342900">
              <a:buAutoNum type="arabicPeriod"/>
            </a:pPr>
            <a:r>
              <a:rPr lang="en-US" sz="2800" dirty="0" smtClean="0"/>
              <a:t> I AM THINKING OF…</a:t>
            </a:r>
            <a:r>
              <a:rPr lang="en-US" sz="2800" i="1" dirty="0" smtClean="0"/>
              <a:t>the topic</a:t>
            </a:r>
            <a:r>
              <a:rPr lang="en-US" sz="2800" dirty="0" smtClean="0"/>
              <a:t>…FROM THE POINT OF VIEW OF…</a:t>
            </a:r>
            <a:r>
              <a:rPr lang="en-US" sz="2800" i="1" dirty="0" smtClean="0"/>
              <a:t>the viewpoint you’ve chosen</a:t>
            </a:r>
            <a:r>
              <a:rPr lang="en-US" sz="2800" dirty="0" smtClean="0"/>
              <a:t>.</a:t>
            </a:r>
          </a:p>
          <a:p>
            <a:pPr marL="342900" indent="-342900">
              <a:buAutoNum type="arabicPeriod"/>
            </a:pPr>
            <a:endParaRPr lang="en-US" sz="1400" dirty="0"/>
          </a:p>
          <a:p>
            <a:pPr marL="342900" indent="-342900">
              <a:buAutoNum type="arabicPeriod"/>
            </a:pPr>
            <a:r>
              <a:rPr lang="en-US" sz="2800" dirty="0" smtClean="0"/>
              <a:t> I THINK…</a:t>
            </a:r>
            <a:r>
              <a:rPr lang="en-US" sz="2800" i="1" dirty="0" smtClean="0"/>
              <a:t>describe the topic from your viewpoint.  Be an actor—take on the character of your viewpoint</a:t>
            </a:r>
            <a:r>
              <a:rPr lang="en-US" sz="2800" dirty="0" smtClean="0"/>
              <a:t>.</a:t>
            </a:r>
          </a:p>
          <a:p>
            <a:pPr marL="342900" indent="-342900">
              <a:buAutoNum type="arabicPeriod"/>
            </a:pPr>
            <a:endParaRPr lang="en-US" sz="1400" dirty="0" smtClean="0"/>
          </a:p>
          <a:p>
            <a:pPr marL="342900" indent="-342900">
              <a:buAutoNum type="arabicPeriod"/>
            </a:pPr>
            <a:r>
              <a:rPr lang="en-US" sz="2800" dirty="0" smtClean="0"/>
              <a:t> A QUESTION I HAVE FROM THIS VIEWPOINT IS…</a:t>
            </a:r>
            <a:r>
              <a:rPr lang="en-US" sz="2800" i="1" dirty="0" smtClean="0"/>
              <a:t>ask a question from this viewpoint</a:t>
            </a:r>
            <a:r>
              <a:rPr lang="en-US" sz="2800" dirty="0" smtClean="0"/>
              <a:t>.</a:t>
            </a:r>
          </a:p>
          <a:p>
            <a:pPr marL="342900" indent="-342900">
              <a:buAutoNum type="arabicPeriod"/>
            </a:pPr>
            <a:endParaRPr lang="en-US" dirty="0" smtClean="0"/>
          </a:p>
          <a:p>
            <a:r>
              <a:rPr lang="en-US" sz="2000" dirty="0" smtClean="0"/>
              <a:t>WRAP UP:  </a:t>
            </a:r>
            <a:r>
              <a:rPr lang="en-US" sz="2000" i="1" dirty="0" smtClean="0"/>
              <a:t>What new ideas do you have about the topic that you didn’t have before?  What new questions do you have?</a:t>
            </a:r>
            <a:endParaRPr lang="en-US" sz="2000" i="1" dirty="0"/>
          </a:p>
        </p:txBody>
      </p:sp>
    </p:spTree>
    <p:extLst>
      <p:ext uri="{BB962C8B-B14F-4D97-AF65-F5344CB8AC3E}">
        <p14:creationId xmlns:p14="http://schemas.microsoft.com/office/powerpoint/2010/main" val="4140290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2240</TotalTime>
  <Words>3790</Words>
  <Application>Microsoft Office PowerPoint</Application>
  <PresentationFormat>On-screen Show (4:3)</PresentationFormat>
  <Paragraphs>481</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Opulent</vt:lpstr>
      <vt:lpstr>PowerPoint Presentation</vt:lpstr>
      <vt:lpstr>Core routines</vt:lpstr>
      <vt:lpstr>Routines for introducing and exploring ideas</vt:lpstr>
      <vt:lpstr>Routines for synthesizing and organizing ideas</vt:lpstr>
      <vt:lpstr>Routines for digging deeper into ideas</vt:lpstr>
      <vt:lpstr>What Makes you say that? </vt:lpstr>
      <vt:lpstr>Think~puzzle~explore</vt:lpstr>
      <vt:lpstr>PowerPoint Presentation</vt:lpstr>
      <vt:lpstr>Circle of Viewpoints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Generate-Sort-Connect-elaborate: concept maps</vt:lpstr>
      <vt:lpstr>Connect-extend-challenge</vt:lpstr>
      <vt:lpstr>The 4 c’s</vt:lpstr>
      <vt:lpstr>The micro lab protocol</vt:lpstr>
      <vt:lpstr>Step inside</vt:lpstr>
      <vt:lpstr>Sentence-phrase-word</vt:lpstr>
      <vt:lpstr>PowerPoint Presentation</vt:lpstr>
      <vt:lpstr>PowerPoint Presentation</vt:lpstr>
      <vt:lpstr>PowerPoint Presentation</vt:lpstr>
      <vt:lpstr>Circle of Viewpoints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dc:creator>
  <cp:lastModifiedBy>Windows User</cp:lastModifiedBy>
  <cp:revision>86</cp:revision>
  <cp:lastPrinted>2012-07-12T23:10:16Z</cp:lastPrinted>
  <dcterms:created xsi:type="dcterms:W3CDTF">2012-07-06T15:50:48Z</dcterms:created>
  <dcterms:modified xsi:type="dcterms:W3CDTF">2012-07-27T18:01:45Z</dcterms:modified>
</cp:coreProperties>
</file>